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5"/>
  </p:notesMasterIdLst>
  <p:sldIdLst>
    <p:sldId id="256" r:id="rId2"/>
    <p:sldId id="258" r:id="rId3"/>
    <p:sldId id="284" r:id="rId4"/>
    <p:sldId id="306" r:id="rId5"/>
    <p:sldId id="259" r:id="rId6"/>
    <p:sldId id="257" r:id="rId7"/>
    <p:sldId id="260" r:id="rId8"/>
    <p:sldId id="261" r:id="rId9"/>
    <p:sldId id="264" r:id="rId10"/>
    <p:sldId id="263" r:id="rId11"/>
    <p:sldId id="262" r:id="rId12"/>
    <p:sldId id="285" r:id="rId13"/>
    <p:sldId id="265" r:id="rId14"/>
    <p:sldId id="266" r:id="rId15"/>
    <p:sldId id="267" r:id="rId16"/>
    <p:sldId id="277" r:id="rId17"/>
    <p:sldId id="278" r:id="rId18"/>
    <p:sldId id="279" r:id="rId19"/>
    <p:sldId id="286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3" r:id="rId30"/>
    <p:sldId id="287" r:id="rId31"/>
    <p:sldId id="292" r:id="rId32"/>
    <p:sldId id="288" r:id="rId33"/>
    <p:sldId id="289" r:id="rId34"/>
    <p:sldId id="290" r:id="rId35"/>
    <p:sldId id="297" r:id="rId36"/>
    <p:sldId id="295" r:id="rId37"/>
    <p:sldId id="298" r:id="rId38"/>
    <p:sldId id="296" r:id="rId39"/>
    <p:sldId id="291" r:id="rId40"/>
    <p:sldId id="299" r:id="rId41"/>
    <p:sldId id="293" r:id="rId42"/>
    <p:sldId id="301" r:id="rId43"/>
    <p:sldId id="304" r:id="rId44"/>
    <p:sldId id="313" r:id="rId45"/>
    <p:sldId id="311" r:id="rId46"/>
    <p:sldId id="315" r:id="rId47"/>
    <p:sldId id="314" r:id="rId48"/>
    <p:sldId id="305" r:id="rId49"/>
    <p:sldId id="303" r:id="rId50"/>
    <p:sldId id="302" r:id="rId51"/>
    <p:sldId id="316" r:id="rId52"/>
    <p:sldId id="317" r:id="rId53"/>
    <p:sldId id="318" r:id="rId54"/>
    <p:sldId id="319" r:id="rId55"/>
    <p:sldId id="294" r:id="rId56"/>
    <p:sldId id="320" r:id="rId57"/>
    <p:sldId id="321" r:id="rId58"/>
    <p:sldId id="322" r:id="rId59"/>
    <p:sldId id="323" r:id="rId60"/>
    <p:sldId id="280" r:id="rId61"/>
    <p:sldId id="281" r:id="rId62"/>
    <p:sldId id="324" r:id="rId63"/>
    <p:sldId id="28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E3855E7-4062-4B63-B5A9-15D74B4235B5}">
          <p14:sldIdLst>
            <p14:sldId id="256"/>
          </p14:sldIdLst>
        </p14:section>
        <p14:section name="Introduction &amp; Motivation" id="{9286B92B-262A-46E5-A260-8905EA1AE71B}">
          <p14:sldIdLst>
            <p14:sldId id="258"/>
            <p14:sldId id="284"/>
            <p14:sldId id="306"/>
            <p14:sldId id="259"/>
            <p14:sldId id="257"/>
            <p14:sldId id="260"/>
            <p14:sldId id="261"/>
            <p14:sldId id="264"/>
            <p14:sldId id="263"/>
            <p14:sldId id="262"/>
          </p14:sldIdLst>
        </p14:section>
        <p14:section name="Setting Up Your Environment" id="{CA941064-EE47-4D43-B169-0B8E6F91ABE9}">
          <p14:sldIdLst>
            <p14:sldId id="285"/>
            <p14:sldId id="265"/>
            <p14:sldId id="266"/>
            <p14:sldId id="267"/>
            <p14:sldId id="277"/>
            <p14:sldId id="278"/>
            <p14:sldId id="279"/>
          </p14:sldIdLst>
        </p14:section>
        <p14:section name="Git Basics" id="{D8E2B969-20A6-45A2-9D59-80013F6CEC52}">
          <p14:sldIdLst>
            <p14:sldId id="28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GitHub Integration" id="{03D71304-D71A-47FA-8CC8-C1ED69E8AB77}">
          <p14:sldIdLst>
            <p14:sldId id="283"/>
            <p14:sldId id="287"/>
            <p14:sldId id="292"/>
            <p14:sldId id="288"/>
            <p14:sldId id="289"/>
            <p14:sldId id="290"/>
            <p14:sldId id="297"/>
            <p14:sldId id="295"/>
            <p14:sldId id="298"/>
            <p14:sldId id="296"/>
            <p14:sldId id="291"/>
            <p14:sldId id="299"/>
          </p14:sldIdLst>
        </p14:section>
        <p14:section name="RStudio Integration" id="{57931026-86E6-4118-8ECF-090B31B25AC6}">
          <p14:sldIdLst>
            <p14:sldId id="293"/>
            <p14:sldId id="301"/>
            <p14:sldId id="304"/>
            <p14:sldId id="313"/>
            <p14:sldId id="311"/>
            <p14:sldId id="315"/>
            <p14:sldId id="314"/>
            <p14:sldId id="305"/>
            <p14:sldId id="303"/>
            <p14:sldId id="302"/>
            <p14:sldId id="316"/>
            <p14:sldId id="317"/>
            <p14:sldId id="318"/>
            <p14:sldId id="319"/>
          </p14:sldIdLst>
        </p14:section>
        <p14:section name="Final Tips" id="{C45205F4-0BCA-400D-A845-1E1DE514ED7E}">
          <p14:sldIdLst>
            <p14:sldId id="294"/>
            <p14:sldId id="320"/>
            <p14:sldId id="321"/>
            <p14:sldId id="322"/>
            <p14:sldId id="323"/>
          </p14:sldIdLst>
        </p14:section>
        <p14:section name="Wrap-Up" id="{E3623A4C-93B8-4027-B390-063E9D97DA39}">
          <p14:sldIdLst>
            <p14:sldId id="280"/>
            <p14:sldId id="281"/>
            <p14:sldId id="32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234A"/>
    <a:srgbClr val="FF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 autoAdjust="0"/>
    <p:restoredTop sz="72036" autoAdjust="0"/>
  </p:normalViewPr>
  <p:slideViewPr>
    <p:cSldViewPr snapToGrid="0">
      <p:cViewPr varScale="1">
        <p:scale>
          <a:sx n="58" d="100"/>
          <a:sy n="58" d="100"/>
        </p:scale>
        <p:origin x="564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B288E3-F7D0-4311-842B-33F0B2C540EC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D9A732DD-FC5A-41CD-94CA-AA5957C436D0}">
      <dgm:prSet/>
      <dgm:spPr/>
      <dgm:t>
        <a:bodyPr/>
        <a:lstStyle/>
        <a:p>
          <a:r>
            <a:rPr lang="en-US"/>
            <a:t>Write code in RStudio</a:t>
          </a:r>
        </a:p>
      </dgm:t>
    </dgm:pt>
    <dgm:pt modelId="{BA412E76-6EA0-455E-8A28-DF57897EB4DA}" type="parTrans" cxnId="{D5682E6B-4F72-4AE6-BBD0-703F50BD421C}">
      <dgm:prSet/>
      <dgm:spPr/>
      <dgm:t>
        <a:bodyPr/>
        <a:lstStyle/>
        <a:p>
          <a:endParaRPr lang="en-US"/>
        </a:p>
      </dgm:t>
    </dgm:pt>
    <dgm:pt modelId="{96F7983A-72CD-435B-9043-6A244E1C8293}" type="sibTrans" cxnId="{D5682E6B-4F72-4AE6-BBD0-703F50BD421C}">
      <dgm:prSet/>
      <dgm:spPr/>
      <dgm:t>
        <a:bodyPr/>
        <a:lstStyle/>
        <a:p>
          <a:endParaRPr lang="en-US"/>
        </a:p>
      </dgm:t>
    </dgm:pt>
    <dgm:pt modelId="{BDB04B73-6B42-4A73-98AA-4AC33A313138}">
      <dgm:prSet/>
      <dgm:spPr/>
      <dgm:t>
        <a:bodyPr/>
        <a:lstStyle/>
        <a:p>
          <a:r>
            <a:rPr lang="en-US"/>
            <a:t>Use Git to commit changes</a:t>
          </a:r>
        </a:p>
      </dgm:t>
    </dgm:pt>
    <dgm:pt modelId="{C1131BAE-3C5E-4094-91D9-AE78F6C56EC6}" type="parTrans" cxnId="{6084E6D8-1BB9-41A4-A045-A016F2D06D0F}">
      <dgm:prSet/>
      <dgm:spPr/>
      <dgm:t>
        <a:bodyPr/>
        <a:lstStyle/>
        <a:p>
          <a:endParaRPr lang="en-US"/>
        </a:p>
      </dgm:t>
    </dgm:pt>
    <dgm:pt modelId="{14583D08-2E30-459A-85F8-4755A5AB1397}" type="sibTrans" cxnId="{6084E6D8-1BB9-41A4-A045-A016F2D06D0F}">
      <dgm:prSet/>
      <dgm:spPr/>
      <dgm:t>
        <a:bodyPr/>
        <a:lstStyle/>
        <a:p>
          <a:endParaRPr lang="en-US"/>
        </a:p>
      </dgm:t>
    </dgm:pt>
    <dgm:pt modelId="{4528CC17-52B3-4899-B736-307E4DAE23BC}">
      <dgm:prSet/>
      <dgm:spPr/>
      <dgm:t>
        <a:bodyPr/>
        <a:lstStyle/>
        <a:p>
          <a:r>
            <a:rPr lang="en-US" dirty="0"/>
            <a:t>Push to GitHub to back up and share</a:t>
          </a:r>
        </a:p>
      </dgm:t>
    </dgm:pt>
    <dgm:pt modelId="{AA4B5181-B45A-4A02-A06E-FA898F4D766F}" type="parTrans" cxnId="{9034B283-8552-4360-9C86-D89F75F2669E}">
      <dgm:prSet/>
      <dgm:spPr/>
      <dgm:t>
        <a:bodyPr/>
        <a:lstStyle/>
        <a:p>
          <a:endParaRPr lang="en-US"/>
        </a:p>
      </dgm:t>
    </dgm:pt>
    <dgm:pt modelId="{A8E4F148-3DA2-49CE-8E1D-28902C9D0769}" type="sibTrans" cxnId="{9034B283-8552-4360-9C86-D89F75F2669E}">
      <dgm:prSet/>
      <dgm:spPr/>
      <dgm:t>
        <a:bodyPr/>
        <a:lstStyle/>
        <a:p>
          <a:endParaRPr lang="en-US"/>
        </a:p>
      </dgm:t>
    </dgm:pt>
    <dgm:pt modelId="{86A2A7A5-0C85-4E52-9476-C219DCE4B5B2}">
      <dgm:prSet/>
      <dgm:spPr/>
      <dgm:t>
        <a:bodyPr/>
        <a:lstStyle/>
        <a:p>
          <a:r>
            <a:rPr lang="en-US"/>
            <a:t>Pull updates from collaborators</a:t>
          </a:r>
        </a:p>
      </dgm:t>
    </dgm:pt>
    <dgm:pt modelId="{6C9C0169-A814-47BF-8DC2-E5BF12BC7988}" type="parTrans" cxnId="{F05FE140-FA05-42A5-BA70-A747CB25C4D6}">
      <dgm:prSet/>
      <dgm:spPr/>
      <dgm:t>
        <a:bodyPr/>
        <a:lstStyle/>
        <a:p>
          <a:endParaRPr lang="en-US"/>
        </a:p>
      </dgm:t>
    </dgm:pt>
    <dgm:pt modelId="{55C94672-5634-4C79-B752-D2335691DB0F}" type="sibTrans" cxnId="{F05FE140-FA05-42A5-BA70-A747CB25C4D6}">
      <dgm:prSet/>
      <dgm:spPr/>
      <dgm:t>
        <a:bodyPr/>
        <a:lstStyle/>
        <a:p>
          <a:endParaRPr lang="en-US"/>
        </a:p>
      </dgm:t>
    </dgm:pt>
    <dgm:pt modelId="{27CF2A56-717B-4AA0-8FE5-401450363772}" type="pres">
      <dgm:prSet presAssocID="{03B288E3-F7D0-4311-842B-33F0B2C540EC}" presName="Name0" presStyleCnt="0">
        <dgm:presLayoutVars>
          <dgm:dir/>
          <dgm:resizeHandles val="exact"/>
        </dgm:presLayoutVars>
      </dgm:prSet>
      <dgm:spPr/>
    </dgm:pt>
    <dgm:pt modelId="{D7BFA984-84DD-434B-B70C-656DDBE93744}" type="pres">
      <dgm:prSet presAssocID="{D9A732DD-FC5A-41CD-94CA-AA5957C436D0}" presName="parTxOnly" presStyleLbl="node1" presStyleIdx="0" presStyleCnt="4">
        <dgm:presLayoutVars>
          <dgm:bulletEnabled val="1"/>
        </dgm:presLayoutVars>
      </dgm:prSet>
      <dgm:spPr/>
    </dgm:pt>
    <dgm:pt modelId="{49818736-F55D-4C68-BDC5-3CD4C8CC5709}" type="pres">
      <dgm:prSet presAssocID="{96F7983A-72CD-435B-9043-6A244E1C8293}" presName="parSpace" presStyleCnt="0"/>
      <dgm:spPr/>
    </dgm:pt>
    <dgm:pt modelId="{FEB48D1C-056B-48F0-8175-AF90D9DF04D2}" type="pres">
      <dgm:prSet presAssocID="{BDB04B73-6B42-4A73-98AA-4AC33A313138}" presName="parTxOnly" presStyleLbl="node1" presStyleIdx="1" presStyleCnt="4">
        <dgm:presLayoutVars>
          <dgm:bulletEnabled val="1"/>
        </dgm:presLayoutVars>
      </dgm:prSet>
      <dgm:spPr/>
    </dgm:pt>
    <dgm:pt modelId="{0FA71CA5-502F-4F62-BC58-24FD24FCB9E6}" type="pres">
      <dgm:prSet presAssocID="{14583D08-2E30-459A-85F8-4755A5AB1397}" presName="parSpace" presStyleCnt="0"/>
      <dgm:spPr/>
    </dgm:pt>
    <dgm:pt modelId="{531C56E8-E6BB-4EF8-BCB7-C57F43726EA3}" type="pres">
      <dgm:prSet presAssocID="{4528CC17-52B3-4899-B736-307E4DAE23BC}" presName="parTxOnly" presStyleLbl="node1" presStyleIdx="2" presStyleCnt="4">
        <dgm:presLayoutVars>
          <dgm:bulletEnabled val="1"/>
        </dgm:presLayoutVars>
      </dgm:prSet>
      <dgm:spPr/>
    </dgm:pt>
    <dgm:pt modelId="{D6C14AA6-CB41-44C0-8B3E-7A32AAE4E3A5}" type="pres">
      <dgm:prSet presAssocID="{A8E4F148-3DA2-49CE-8E1D-28902C9D0769}" presName="parSpace" presStyleCnt="0"/>
      <dgm:spPr/>
    </dgm:pt>
    <dgm:pt modelId="{274178DC-BB60-47C1-9212-CB7A2E1E989D}" type="pres">
      <dgm:prSet presAssocID="{86A2A7A5-0C85-4E52-9476-C219DCE4B5B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05FE140-FA05-42A5-BA70-A747CB25C4D6}" srcId="{03B288E3-F7D0-4311-842B-33F0B2C540EC}" destId="{86A2A7A5-0C85-4E52-9476-C219DCE4B5B2}" srcOrd="3" destOrd="0" parTransId="{6C9C0169-A814-47BF-8DC2-E5BF12BC7988}" sibTransId="{55C94672-5634-4C79-B752-D2335691DB0F}"/>
    <dgm:cxn modelId="{7175545E-1FD1-4AC6-94D7-1A54554FAEFF}" type="presOf" srcId="{4528CC17-52B3-4899-B736-307E4DAE23BC}" destId="{531C56E8-E6BB-4EF8-BCB7-C57F43726EA3}" srcOrd="0" destOrd="0" presId="urn:microsoft.com/office/officeart/2005/8/layout/hChevron3"/>
    <dgm:cxn modelId="{5E5A3C48-E5E4-426E-9FC0-B6EFBE38164C}" type="presOf" srcId="{BDB04B73-6B42-4A73-98AA-4AC33A313138}" destId="{FEB48D1C-056B-48F0-8175-AF90D9DF04D2}" srcOrd="0" destOrd="0" presId="urn:microsoft.com/office/officeart/2005/8/layout/hChevron3"/>
    <dgm:cxn modelId="{D5682E6B-4F72-4AE6-BBD0-703F50BD421C}" srcId="{03B288E3-F7D0-4311-842B-33F0B2C540EC}" destId="{D9A732DD-FC5A-41CD-94CA-AA5957C436D0}" srcOrd="0" destOrd="0" parTransId="{BA412E76-6EA0-455E-8A28-DF57897EB4DA}" sibTransId="{96F7983A-72CD-435B-9043-6A244E1C8293}"/>
    <dgm:cxn modelId="{9034B283-8552-4360-9C86-D89F75F2669E}" srcId="{03B288E3-F7D0-4311-842B-33F0B2C540EC}" destId="{4528CC17-52B3-4899-B736-307E4DAE23BC}" srcOrd="2" destOrd="0" parTransId="{AA4B5181-B45A-4A02-A06E-FA898F4D766F}" sibTransId="{A8E4F148-3DA2-49CE-8E1D-28902C9D0769}"/>
    <dgm:cxn modelId="{6084E6D8-1BB9-41A4-A045-A016F2D06D0F}" srcId="{03B288E3-F7D0-4311-842B-33F0B2C540EC}" destId="{BDB04B73-6B42-4A73-98AA-4AC33A313138}" srcOrd="1" destOrd="0" parTransId="{C1131BAE-3C5E-4094-91D9-AE78F6C56EC6}" sibTransId="{14583D08-2E30-459A-85F8-4755A5AB1397}"/>
    <dgm:cxn modelId="{C5BB55DE-C61C-4CE6-AC20-E5C95C2C5AE6}" type="presOf" srcId="{03B288E3-F7D0-4311-842B-33F0B2C540EC}" destId="{27CF2A56-717B-4AA0-8FE5-401450363772}" srcOrd="0" destOrd="0" presId="urn:microsoft.com/office/officeart/2005/8/layout/hChevron3"/>
    <dgm:cxn modelId="{F5B288EE-683E-4A08-BF17-C8265286BBCE}" type="presOf" srcId="{86A2A7A5-0C85-4E52-9476-C219DCE4B5B2}" destId="{274178DC-BB60-47C1-9212-CB7A2E1E989D}" srcOrd="0" destOrd="0" presId="urn:microsoft.com/office/officeart/2005/8/layout/hChevron3"/>
    <dgm:cxn modelId="{A7B493F6-21D8-4416-9710-5346F1F2CFFE}" type="presOf" srcId="{D9A732DD-FC5A-41CD-94CA-AA5957C436D0}" destId="{D7BFA984-84DD-434B-B70C-656DDBE93744}" srcOrd="0" destOrd="0" presId="urn:microsoft.com/office/officeart/2005/8/layout/hChevron3"/>
    <dgm:cxn modelId="{23C79A2F-BBC5-4AB6-9267-CCD444866368}" type="presParOf" srcId="{27CF2A56-717B-4AA0-8FE5-401450363772}" destId="{D7BFA984-84DD-434B-B70C-656DDBE93744}" srcOrd="0" destOrd="0" presId="urn:microsoft.com/office/officeart/2005/8/layout/hChevron3"/>
    <dgm:cxn modelId="{489A07B1-9B9A-4635-BDB9-BB018A8306A7}" type="presParOf" srcId="{27CF2A56-717B-4AA0-8FE5-401450363772}" destId="{49818736-F55D-4C68-BDC5-3CD4C8CC5709}" srcOrd="1" destOrd="0" presId="urn:microsoft.com/office/officeart/2005/8/layout/hChevron3"/>
    <dgm:cxn modelId="{242DDF2C-E201-4E4C-8D16-7FDC5B380D83}" type="presParOf" srcId="{27CF2A56-717B-4AA0-8FE5-401450363772}" destId="{FEB48D1C-056B-48F0-8175-AF90D9DF04D2}" srcOrd="2" destOrd="0" presId="urn:microsoft.com/office/officeart/2005/8/layout/hChevron3"/>
    <dgm:cxn modelId="{1C7EA147-1B2B-457C-9B0B-895DC4CB2214}" type="presParOf" srcId="{27CF2A56-717B-4AA0-8FE5-401450363772}" destId="{0FA71CA5-502F-4F62-BC58-24FD24FCB9E6}" srcOrd="3" destOrd="0" presId="urn:microsoft.com/office/officeart/2005/8/layout/hChevron3"/>
    <dgm:cxn modelId="{DB5A74F8-A783-48C5-90F1-0677FC4D2E31}" type="presParOf" srcId="{27CF2A56-717B-4AA0-8FE5-401450363772}" destId="{531C56E8-E6BB-4EF8-BCB7-C57F43726EA3}" srcOrd="4" destOrd="0" presId="urn:microsoft.com/office/officeart/2005/8/layout/hChevron3"/>
    <dgm:cxn modelId="{8DC1EE98-7F30-4498-B832-B8D8135A70CE}" type="presParOf" srcId="{27CF2A56-717B-4AA0-8FE5-401450363772}" destId="{D6C14AA6-CB41-44C0-8B3E-7A32AAE4E3A5}" srcOrd="5" destOrd="0" presId="urn:microsoft.com/office/officeart/2005/8/layout/hChevron3"/>
    <dgm:cxn modelId="{A5FFFC9E-5E5D-4ECD-B475-A1EA9B42512B}" type="presParOf" srcId="{27CF2A56-717B-4AA0-8FE5-401450363772}" destId="{274178DC-BB60-47C1-9212-CB7A2E1E989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942315-44A6-4699-BA04-C05AB6F68F69}" type="doc">
      <dgm:prSet loTypeId="urn:microsoft.com/office/officeart/2005/8/layout/b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4486DE2-D8D7-43EA-AE7C-B3E9EA62503B}">
      <dgm:prSet/>
      <dgm:spPr/>
      <dgm:t>
        <a:bodyPr/>
        <a:lstStyle/>
        <a:p>
          <a:pPr algn="l"/>
          <a:r>
            <a:rPr lang="en-US" b="1" baseline="0"/>
            <a:t>Repository (repo):</a:t>
          </a:r>
          <a:r>
            <a:rPr lang="en-US" baseline="0"/>
            <a:t> A project folder tracked by Git</a:t>
          </a:r>
          <a:endParaRPr lang="en-US"/>
        </a:p>
      </dgm:t>
    </dgm:pt>
    <dgm:pt modelId="{D28A0940-F7C7-4FDE-95BA-7D0ABF0288D2}" type="parTrans" cxnId="{F986718D-9C69-41FD-9017-E9FCE4593BD8}">
      <dgm:prSet/>
      <dgm:spPr/>
      <dgm:t>
        <a:bodyPr/>
        <a:lstStyle/>
        <a:p>
          <a:pPr algn="l"/>
          <a:endParaRPr lang="en-US"/>
        </a:p>
      </dgm:t>
    </dgm:pt>
    <dgm:pt modelId="{65A9BAD3-0D72-4C51-97D4-7D7A830EB277}" type="sibTrans" cxnId="{F986718D-9C69-41FD-9017-E9FCE4593BD8}">
      <dgm:prSet/>
      <dgm:spPr/>
      <dgm:t>
        <a:bodyPr/>
        <a:lstStyle/>
        <a:p>
          <a:pPr algn="l"/>
          <a:endParaRPr lang="en-US"/>
        </a:p>
      </dgm:t>
    </dgm:pt>
    <dgm:pt modelId="{0DB29A66-312A-49B9-AFA9-475795636DD4}">
      <dgm:prSet/>
      <dgm:spPr/>
      <dgm:t>
        <a:bodyPr/>
        <a:lstStyle/>
        <a:p>
          <a:pPr algn="l"/>
          <a:r>
            <a:rPr lang="en-US" b="1" baseline="0"/>
            <a:t>Commit:</a:t>
          </a:r>
          <a:r>
            <a:rPr lang="en-US" baseline="0"/>
            <a:t> A snapshot of your project at a specific point in time</a:t>
          </a:r>
          <a:endParaRPr lang="en-US"/>
        </a:p>
      </dgm:t>
    </dgm:pt>
    <dgm:pt modelId="{EAC29210-38DB-4E31-B66E-0511805DFDC5}" type="parTrans" cxnId="{595FF277-C3D2-4935-9D06-FB06553A9D71}">
      <dgm:prSet/>
      <dgm:spPr/>
      <dgm:t>
        <a:bodyPr/>
        <a:lstStyle/>
        <a:p>
          <a:pPr algn="l"/>
          <a:endParaRPr lang="en-US"/>
        </a:p>
      </dgm:t>
    </dgm:pt>
    <dgm:pt modelId="{5D486D65-8E26-4BEE-802D-F52F3950625D}" type="sibTrans" cxnId="{595FF277-C3D2-4935-9D06-FB06553A9D71}">
      <dgm:prSet/>
      <dgm:spPr/>
      <dgm:t>
        <a:bodyPr/>
        <a:lstStyle/>
        <a:p>
          <a:pPr algn="l"/>
          <a:endParaRPr lang="en-US"/>
        </a:p>
      </dgm:t>
    </dgm:pt>
    <dgm:pt modelId="{37766B6C-A44E-41F4-9DA8-90E04E1D16C0}">
      <dgm:prSet/>
      <dgm:spPr/>
      <dgm:t>
        <a:bodyPr/>
        <a:lstStyle/>
        <a:p>
          <a:pPr algn="l"/>
          <a:r>
            <a:rPr lang="en-US" b="1" baseline="0" dirty="0"/>
            <a:t>Staging area:</a:t>
          </a:r>
          <a:r>
            <a:rPr lang="en-US" baseline="0" dirty="0"/>
            <a:t> Where changes are prepared before committing</a:t>
          </a:r>
          <a:endParaRPr lang="en-US" dirty="0"/>
        </a:p>
      </dgm:t>
    </dgm:pt>
    <dgm:pt modelId="{A87D173D-0C49-4587-A9C3-956B78166C0A}" type="parTrans" cxnId="{83E80DF4-5645-4254-B9A1-53A362842B1D}">
      <dgm:prSet/>
      <dgm:spPr/>
      <dgm:t>
        <a:bodyPr/>
        <a:lstStyle/>
        <a:p>
          <a:pPr algn="l"/>
          <a:endParaRPr lang="en-US"/>
        </a:p>
      </dgm:t>
    </dgm:pt>
    <dgm:pt modelId="{BB7D93CC-4B02-4707-B286-C2670042254C}" type="sibTrans" cxnId="{83E80DF4-5645-4254-B9A1-53A362842B1D}">
      <dgm:prSet/>
      <dgm:spPr/>
      <dgm:t>
        <a:bodyPr/>
        <a:lstStyle/>
        <a:p>
          <a:pPr algn="l"/>
          <a:endParaRPr lang="en-US"/>
        </a:p>
      </dgm:t>
    </dgm:pt>
    <dgm:pt modelId="{D27DDD01-3903-4E86-91E7-68880CFC49CC}">
      <dgm:prSet/>
      <dgm:spPr/>
      <dgm:t>
        <a:bodyPr/>
        <a:lstStyle/>
        <a:p>
          <a:pPr algn="l"/>
          <a:r>
            <a:rPr lang="en-US" b="1" baseline="0" dirty="0"/>
            <a:t>Branch:</a:t>
          </a:r>
          <a:r>
            <a:rPr lang="en-US" baseline="0" dirty="0"/>
            <a:t> A parallel version of your project for testing or new features</a:t>
          </a:r>
          <a:endParaRPr lang="en-US" dirty="0"/>
        </a:p>
      </dgm:t>
    </dgm:pt>
    <dgm:pt modelId="{2214F09B-1BD6-45A8-862F-D299E749C33C}" type="parTrans" cxnId="{5E7161FD-DAB8-49C3-8DDD-1817776F33E7}">
      <dgm:prSet/>
      <dgm:spPr/>
      <dgm:t>
        <a:bodyPr/>
        <a:lstStyle/>
        <a:p>
          <a:pPr algn="l"/>
          <a:endParaRPr lang="en-US"/>
        </a:p>
      </dgm:t>
    </dgm:pt>
    <dgm:pt modelId="{F95089D7-7A59-4006-A2AD-54726EBCF2F4}" type="sibTrans" cxnId="{5E7161FD-DAB8-49C3-8DDD-1817776F33E7}">
      <dgm:prSet/>
      <dgm:spPr/>
      <dgm:t>
        <a:bodyPr/>
        <a:lstStyle/>
        <a:p>
          <a:pPr algn="l"/>
          <a:endParaRPr lang="en-US"/>
        </a:p>
      </dgm:t>
    </dgm:pt>
    <dgm:pt modelId="{DB7158DE-55D2-4891-BF0E-065983A3EE98}">
      <dgm:prSet/>
      <dgm:spPr/>
      <dgm:t>
        <a:bodyPr/>
        <a:lstStyle/>
        <a:p>
          <a:pPr algn="l"/>
          <a:r>
            <a:rPr lang="en-US" b="1" baseline="0" dirty="0"/>
            <a:t>Merge:</a:t>
          </a:r>
          <a:r>
            <a:rPr lang="en-US" baseline="0" dirty="0"/>
            <a:t> Combining changes from one branch into another</a:t>
          </a:r>
          <a:endParaRPr lang="en-US" dirty="0"/>
        </a:p>
      </dgm:t>
    </dgm:pt>
    <dgm:pt modelId="{48929506-EF2B-4FF2-B376-143902CDA0B8}" type="parTrans" cxnId="{0490AF27-302E-481F-BC0D-05EEB110C83D}">
      <dgm:prSet/>
      <dgm:spPr/>
      <dgm:t>
        <a:bodyPr/>
        <a:lstStyle/>
        <a:p>
          <a:pPr algn="l"/>
          <a:endParaRPr lang="en-US"/>
        </a:p>
      </dgm:t>
    </dgm:pt>
    <dgm:pt modelId="{03634433-6C8D-4E94-93EE-A77F4C59FEDF}" type="sibTrans" cxnId="{0490AF27-302E-481F-BC0D-05EEB110C83D}">
      <dgm:prSet/>
      <dgm:spPr/>
      <dgm:t>
        <a:bodyPr/>
        <a:lstStyle/>
        <a:p>
          <a:pPr algn="l"/>
          <a:endParaRPr lang="en-US"/>
        </a:p>
      </dgm:t>
    </dgm:pt>
    <dgm:pt modelId="{788B2FFD-FDEA-49A6-99BB-6C06FA64C0C2}">
      <dgm:prSet/>
      <dgm:spPr/>
      <dgm:t>
        <a:bodyPr/>
        <a:lstStyle/>
        <a:p>
          <a:pPr algn="l"/>
          <a:r>
            <a:rPr lang="en-US" b="1" baseline="0" dirty="0"/>
            <a:t>Remote:</a:t>
          </a:r>
          <a:r>
            <a:rPr lang="en-US" baseline="0" dirty="0"/>
            <a:t> A version of your repo hosted online (e.g., on GitHub)</a:t>
          </a:r>
          <a:endParaRPr lang="en-US" dirty="0"/>
        </a:p>
      </dgm:t>
    </dgm:pt>
    <dgm:pt modelId="{2E828839-5936-4F3B-9006-9D1D0D4EF079}" type="parTrans" cxnId="{3B7A0971-702B-4FCE-BC9A-4DD2F0A1C0E3}">
      <dgm:prSet/>
      <dgm:spPr/>
      <dgm:t>
        <a:bodyPr/>
        <a:lstStyle/>
        <a:p>
          <a:pPr algn="l"/>
          <a:endParaRPr lang="en-US"/>
        </a:p>
      </dgm:t>
    </dgm:pt>
    <dgm:pt modelId="{A7E047C5-5B23-4D1D-A619-2B240D618EDA}" type="sibTrans" cxnId="{3B7A0971-702B-4FCE-BC9A-4DD2F0A1C0E3}">
      <dgm:prSet/>
      <dgm:spPr/>
      <dgm:t>
        <a:bodyPr/>
        <a:lstStyle/>
        <a:p>
          <a:pPr algn="l"/>
          <a:endParaRPr lang="en-US"/>
        </a:p>
      </dgm:t>
    </dgm:pt>
    <dgm:pt modelId="{9A84FDE4-739E-464E-9FE5-7B1BC7006757}">
      <dgm:prSet/>
      <dgm:spPr/>
      <dgm:t>
        <a:bodyPr/>
        <a:lstStyle/>
        <a:p>
          <a:pPr algn="l"/>
          <a:r>
            <a:rPr lang="en-US" b="1" baseline="0"/>
            <a:t>Clone:</a:t>
          </a:r>
          <a:r>
            <a:rPr lang="en-US" baseline="0"/>
            <a:t> A copy of a remote repo on your local machine</a:t>
          </a:r>
          <a:endParaRPr lang="en-US"/>
        </a:p>
      </dgm:t>
    </dgm:pt>
    <dgm:pt modelId="{7A8269BF-9B60-46A0-B728-3B84012AE83D}" type="parTrans" cxnId="{55BF8285-B345-4761-B3C9-FB25AFAC94CE}">
      <dgm:prSet/>
      <dgm:spPr/>
      <dgm:t>
        <a:bodyPr/>
        <a:lstStyle/>
        <a:p>
          <a:pPr algn="l"/>
          <a:endParaRPr lang="en-US"/>
        </a:p>
      </dgm:t>
    </dgm:pt>
    <dgm:pt modelId="{E5CFDDCF-EBAF-474F-B6FB-304594EACC1E}" type="sibTrans" cxnId="{55BF8285-B345-4761-B3C9-FB25AFAC94CE}">
      <dgm:prSet/>
      <dgm:spPr/>
      <dgm:t>
        <a:bodyPr/>
        <a:lstStyle/>
        <a:p>
          <a:pPr algn="l"/>
          <a:endParaRPr lang="en-US"/>
        </a:p>
      </dgm:t>
    </dgm:pt>
    <dgm:pt modelId="{124C33B8-6DAE-4056-85A1-C05C48134387}">
      <dgm:prSet/>
      <dgm:spPr/>
      <dgm:t>
        <a:bodyPr/>
        <a:lstStyle/>
        <a:p>
          <a:pPr algn="l"/>
          <a:r>
            <a:rPr lang="en-US" b="1" baseline="0"/>
            <a:t>Push/Pull:</a:t>
          </a:r>
          <a:r>
            <a:rPr lang="en-US" baseline="0"/>
            <a:t> Send changes to or fetch updates from a remote repo</a:t>
          </a:r>
          <a:endParaRPr lang="en-US"/>
        </a:p>
      </dgm:t>
    </dgm:pt>
    <dgm:pt modelId="{21C9E714-729C-41BF-9B1A-FB0E135666FF}" type="parTrans" cxnId="{61E2C273-C982-4A80-8E7C-39D6C928E5EF}">
      <dgm:prSet/>
      <dgm:spPr/>
      <dgm:t>
        <a:bodyPr/>
        <a:lstStyle/>
        <a:p>
          <a:pPr algn="l"/>
          <a:endParaRPr lang="en-US"/>
        </a:p>
      </dgm:t>
    </dgm:pt>
    <dgm:pt modelId="{CFEDDD43-21F9-492D-B25B-B3D6473BE8A1}" type="sibTrans" cxnId="{61E2C273-C982-4A80-8E7C-39D6C928E5EF}">
      <dgm:prSet/>
      <dgm:spPr/>
      <dgm:t>
        <a:bodyPr/>
        <a:lstStyle/>
        <a:p>
          <a:pPr algn="l"/>
          <a:endParaRPr lang="en-US"/>
        </a:p>
      </dgm:t>
    </dgm:pt>
    <dgm:pt modelId="{FFCD3A17-CD06-45C2-A656-7B030E7333FA}">
      <dgm:prSet/>
      <dgm:spPr/>
      <dgm:t>
        <a:bodyPr/>
        <a:lstStyle/>
        <a:p>
          <a:endParaRPr lang="en-US" dirty="0"/>
        </a:p>
      </dgm:t>
    </dgm:pt>
    <dgm:pt modelId="{F4B5E68A-E74A-4D9F-A049-021A935FA1FD}" type="parTrans" cxnId="{7E106F6A-16BE-4540-82F6-615A3853BDE2}">
      <dgm:prSet/>
      <dgm:spPr/>
      <dgm:t>
        <a:bodyPr/>
        <a:lstStyle/>
        <a:p>
          <a:endParaRPr lang="en-US"/>
        </a:p>
      </dgm:t>
    </dgm:pt>
    <dgm:pt modelId="{81A940D9-8882-4B97-A367-222682242BE4}" type="sibTrans" cxnId="{7E106F6A-16BE-4540-82F6-615A3853BDE2}">
      <dgm:prSet/>
      <dgm:spPr/>
      <dgm:t>
        <a:bodyPr/>
        <a:lstStyle/>
        <a:p>
          <a:endParaRPr lang="en-US"/>
        </a:p>
      </dgm:t>
    </dgm:pt>
    <dgm:pt modelId="{D31B1240-7320-412E-AFE5-DD2EC4AA3E9C}" type="pres">
      <dgm:prSet presAssocID="{54942315-44A6-4699-BA04-C05AB6F68F69}" presName="diagram" presStyleCnt="0">
        <dgm:presLayoutVars>
          <dgm:dir/>
          <dgm:animLvl val="lvl"/>
          <dgm:resizeHandles val="exact"/>
        </dgm:presLayoutVars>
      </dgm:prSet>
      <dgm:spPr/>
    </dgm:pt>
    <dgm:pt modelId="{5016EC78-045F-40CE-8F7C-9D887D0B36E1}" type="pres">
      <dgm:prSet presAssocID="{84486DE2-D8D7-43EA-AE7C-B3E9EA62503B}" presName="compNode" presStyleCnt="0"/>
      <dgm:spPr/>
    </dgm:pt>
    <dgm:pt modelId="{67E3EF6A-DC90-420F-9C56-C2A4C11D6118}" type="pres">
      <dgm:prSet presAssocID="{84486DE2-D8D7-43EA-AE7C-B3E9EA62503B}" presName="childRect" presStyleLbl="bgAcc1" presStyleIdx="0" presStyleCnt="8">
        <dgm:presLayoutVars>
          <dgm:bulletEnabled val="1"/>
        </dgm:presLayoutVars>
      </dgm:prSet>
      <dgm:spPr/>
    </dgm:pt>
    <dgm:pt modelId="{5CE08A38-44EC-458E-82BD-A0345B2717AC}" type="pres">
      <dgm:prSet presAssocID="{84486DE2-D8D7-43EA-AE7C-B3E9EA62503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360C90F-894A-4C3A-A4CB-51A83BBD230B}" type="pres">
      <dgm:prSet presAssocID="{84486DE2-D8D7-43EA-AE7C-B3E9EA62503B}" presName="parentRect" presStyleLbl="alignNode1" presStyleIdx="0" presStyleCnt="8"/>
      <dgm:spPr/>
    </dgm:pt>
    <dgm:pt modelId="{895D7354-85B0-47A4-BA0A-BD2A43F6E36F}" type="pres">
      <dgm:prSet presAssocID="{84486DE2-D8D7-43EA-AE7C-B3E9EA62503B}" presName="adorn" presStyleLbl="fgAccFollowNod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ing Box Archive with solid fill"/>
        </a:ext>
      </dgm:extLst>
    </dgm:pt>
    <dgm:pt modelId="{6C716C7A-5423-4CDF-8B36-0EB6DE10107C}" type="pres">
      <dgm:prSet presAssocID="{65A9BAD3-0D72-4C51-97D4-7D7A830EB277}" presName="sibTrans" presStyleLbl="sibTrans2D1" presStyleIdx="0" presStyleCnt="0"/>
      <dgm:spPr/>
    </dgm:pt>
    <dgm:pt modelId="{2473ACB3-EDF3-4D16-8E50-34E4413C13AD}" type="pres">
      <dgm:prSet presAssocID="{0DB29A66-312A-49B9-AFA9-475795636DD4}" presName="compNode" presStyleCnt="0"/>
      <dgm:spPr/>
    </dgm:pt>
    <dgm:pt modelId="{588E1F75-8722-42B6-B7D7-06058D2E7AC0}" type="pres">
      <dgm:prSet presAssocID="{0DB29A66-312A-49B9-AFA9-475795636DD4}" presName="childRect" presStyleLbl="bgAcc1" presStyleIdx="1" presStyleCnt="8">
        <dgm:presLayoutVars>
          <dgm:bulletEnabled val="1"/>
        </dgm:presLayoutVars>
      </dgm:prSet>
      <dgm:spPr/>
    </dgm:pt>
    <dgm:pt modelId="{851F3649-E43A-4216-B00D-A6A3A83F3773}" type="pres">
      <dgm:prSet presAssocID="{0DB29A66-312A-49B9-AFA9-475795636DD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7ED14DB-39B4-48C4-AF74-0410B3C0D762}" type="pres">
      <dgm:prSet presAssocID="{0DB29A66-312A-49B9-AFA9-475795636DD4}" presName="parentRect" presStyleLbl="alignNode1" presStyleIdx="1" presStyleCnt="8"/>
      <dgm:spPr/>
    </dgm:pt>
    <dgm:pt modelId="{E7F576C6-1EED-4F43-8357-2522D5A0440B}" type="pres">
      <dgm:prSet presAssocID="{0DB29A66-312A-49B9-AFA9-475795636DD4}" presName="adorn" presStyleLbl="fgAccFollow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6A4AE0A-D41C-4E7B-844B-5109193A91B4}" type="pres">
      <dgm:prSet presAssocID="{5D486D65-8E26-4BEE-802D-F52F3950625D}" presName="sibTrans" presStyleLbl="sibTrans2D1" presStyleIdx="0" presStyleCnt="0"/>
      <dgm:spPr/>
    </dgm:pt>
    <dgm:pt modelId="{F0C68FC5-793B-4743-B621-A006D140EE45}" type="pres">
      <dgm:prSet presAssocID="{37766B6C-A44E-41F4-9DA8-90E04E1D16C0}" presName="compNode" presStyleCnt="0"/>
      <dgm:spPr/>
    </dgm:pt>
    <dgm:pt modelId="{11AFC629-FF00-44B2-91CB-CB9F044212CF}" type="pres">
      <dgm:prSet presAssocID="{37766B6C-A44E-41F4-9DA8-90E04E1D16C0}" presName="childRect" presStyleLbl="bgAcc1" presStyleIdx="2" presStyleCnt="8">
        <dgm:presLayoutVars>
          <dgm:bulletEnabled val="1"/>
        </dgm:presLayoutVars>
      </dgm:prSet>
      <dgm:spPr/>
    </dgm:pt>
    <dgm:pt modelId="{CCD1F60B-38BF-4D49-BD2B-40051E252C01}" type="pres">
      <dgm:prSet presAssocID="{37766B6C-A44E-41F4-9DA8-90E04E1D16C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BBC0AC-7259-44F6-908D-D434640A67EC}" type="pres">
      <dgm:prSet presAssocID="{37766B6C-A44E-41F4-9DA8-90E04E1D16C0}" presName="parentRect" presStyleLbl="alignNode1" presStyleIdx="2" presStyleCnt="8"/>
      <dgm:spPr/>
    </dgm:pt>
    <dgm:pt modelId="{150F0760-A48F-4AD4-B3CD-52D0E7980C75}" type="pres">
      <dgm:prSet presAssocID="{37766B6C-A44E-41F4-9DA8-90E04E1D16C0}" presName="adorn" presStyleLbl="fgAccFollow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 with solid fill"/>
        </a:ext>
      </dgm:extLst>
    </dgm:pt>
    <dgm:pt modelId="{E67B4E58-17E7-4BFB-B341-108083B0B089}" type="pres">
      <dgm:prSet presAssocID="{BB7D93CC-4B02-4707-B286-C2670042254C}" presName="sibTrans" presStyleLbl="sibTrans2D1" presStyleIdx="0" presStyleCnt="0"/>
      <dgm:spPr/>
    </dgm:pt>
    <dgm:pt modelId="{E24BAE54-038B-4A43-8133-A30CE1239D2A}" type="pres">
      <dgm:prSet presAssocID="{D27DDD01-3903-4E86-91E7-68880CFC49CC}" presName="compNode" presStyleCnt="0"/>
      <dgm:spPr/>
    </dgm:pt>
    <dgm:pt modelId="{1EDD0436-BFFA-4132-8F6A-11E2A2200276}" type="pres">
      <dgm:prSet presAssocID="{D27DDD01-3903-4E86-91E7-68880CFC49CC}" presName="childRect" presStyleLbl="bgAcc1" presStyleIdx="3" presStyleCnt="8">
        <dgm:presLayoutVars>
          <dgm:bulletEnabled val="1"/>
        </dgm:presLayoutVars>
      </dgm:prSet>
      <dgm:spPr/>
    </dgm:pt>
    <dgm:pt modelId="{7450E4F2-EC1B-4879-B433-B608046CD78D}" type="pres">
      <dgm:prSet presAssocID="{D27DDD01-3903-4E86-91E7-68880CFC49C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DB12DCB-C399-4CA9-B67C-258DCE6B3998}" type="pres">
      <dgm:prSet presAssocID="{D27DDD01-3903-4E86-91E7-68880CFC49CC}" presName="parentRect" presStyleLbl="alignNode1" presStyleIdx="3" presStyleCnt="8"/>
      <dgm:spPr/>
    </dgm:pt>
    <dgm:pt modelId="{7200079B-A47B-4E1D-BD45-824CB2F7F8DB}" type="pres">
      <dgm:prSet presAssocID="{D27DDD01-3903-4E86-91E7-68880CFC49CC}" presName="adorn" presStyleLbl="fgAccFollow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  <dgm:pt modelId="{757AA317-40AA-4713-9297-3984F4EA364D}" type="pres">
      <dgm:prSet presAssocID="{F95089D7-7A59-4006-A2AD-54726EBCF2F4}" presName="sibTrans" presStyleLbl="sibTrans2D1" presStyleIdx="0" presStyleCnt="0"/>
      <dgm:spPr/>
    </dgm:pt>
    <dgm:pt modelId="{AA302288-2F99-4251-9107-72A23F2DB5F0}" type="pres">
      <dgm:prSet presAssocID="{DB7158DE-55D2-4891-BF0E-065983A3EE98}" presName="compNode" presStyleCnt="0"/>
      <dgm:spPr/>
    </dgm:pt>
    <dgm:pt modelId="{143DE7E3-E220-4E32-9FC0-1BB172646DDB}" type="pres">
      <dgm:prSet presAssocID="{DB7158DE-55D2-4891-BF0E-065983A3EE98}" presName="childRect" presStyleLbl="bgAcc1" presStyleIdx="4" presStyleCnt="8">
        <dgm:presLayoutVars>
          <dgm:bulletEnabled val="1"/>
        </dgm:presLayoutVars>
      </dgm:prSet>
      <dgm:spPr/>
    </dgm:pt>
    <dgm:pt modelId="{3E6A0429-19F2-40DA-826A-1BB0FB8664FA}" type="pres">
      <dgm:prSet presAssocID="{DB7158DE-55D2-4891-BF0E-065983A3EE9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D303F02-CF45-46D4-BE56-EA36B3B9B668}" type="pres">
      <dgm:prSet presAssocID="{DB7158DE-55D2-4891-BF0E-065983A3EE98}" presName="parentRect" presStyleLbl="alignNode1" presStyleIdx="4" presStyleCnt="8"/>
      <dgm:spPr/>
    </dgm:pt>
    <dgm:pt modelId="{72D7149D-8C95-4071-9304-032BF5B3F39A}" type="pres">
      <dgm:prSet presAssocID="{DB7158DE-55D2-4891-BF0E-065983A3EE98}" presName="adorn" presStyleLbl="fgAccFollow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rger with solid fill"/>
        </a:ext>
      </dgm:extLst>
    </dgm:pt>
    <dgm:pt modelId="{2E0726ED-4D8A-418C-9A81-0A20AFCAEAD0}" type="pres">
      <dgm:prSet presAssocID="{03634433-6C8D-4E94-93EE-A77F4C59FEDF}" presName="sibTrans" presStyleLbl="sibTrans2D1" presStyleIdx="0" presStyleCnt="0"/>
      <dgm:spPr/>
    </dgm:pt>
    <dgm:pt modelId="{D4965CD9-4E7C-4155-9262-1B01E3E89F09}" type="pres">
      <dgm:prSet presAssocID="{788B2FFD-FDEA-49A6-99BB-6C06FA64C0C2}" presName="compNode" presStyleCnt="0"/>
      <dgm:spPr/>
    </dgm:pt>
    <dgm:pt modelId="{C3E85B13-70C6-46B5-BED3-B43BE89680A8}" type="pres">
      <dgm:prSet presAssocID="{788B2FFD-FDEA-49A6-99BB-6C06FA64C0C2}" presName="childRect" presStyleLbl="bgAcc1" presStyleIdx="5" presStyleCnt="8">
        <dgm:presLayoutVars>
          <dgm:bulletEnabled val="1"/>
        </dgm:presLayoutVars>
      </dgm:prSet>
      <dgm:spPr/>
    </dgm:pt>
    <dgm:pt modelId="{5B740830-92A9-4942-9459-46E8D9DCAC6B}" type="pres">
      <dgm:prSet presAssocID="{788B2FFD-FDEA-49A6-99BB-6C06FA64C0C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522A4D0-B931-4FC0-B50A-055F628EE5DF}" type="pres">
      <dgm:prSet presAssocID="{788B2FFD-FDEA-49A6-99BB-6C06FA64C0C2}" presName="parentRect" presStyleLbl="alignNode1" presStyleIdx="5" presStyleCnt="8"/>
      <dgm:spPr/>
    </dgm:pt>
    <dgm:pt modelId="{945E360E-F1B7-46A5-A17E-D2E9787DBC29}" type="pres">
      <dgm:prSet presAssocID="{788B2FFD-FDEA-49A6-99BB-6C06FA64C0C2}" presName="adorn" presStyleLbl="fgAccFollow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56B1BDB2-4188-412E-A487-0BC2DD379AD0}" type="pres">
      <dgm:prSet presAssocID="{A7E047C5-5B23-4D1D-A619-2B240D618EDA}" presName="sibTrans" presStyleLbl="sibTrans2D1" presStyleIdx="0" presStyleCnt="0"/>
      <dgm:spPr/>
    </dgm:pt>
    <dgm:pt modelId="{F924614B-EFE6-473A-9C34-5F656A5D7F3C}" type="pres">
      <dgm:prSet presAssocID="{9A84FDE4-739E-464E-9FE5-7B1BC7006757}" presName="compNode" presStyleCnt="0"/>
      <dgm:spPr/>
    </dgm:pt>
    <dgm:pt modelId="{1ED702CC-7C7B-4EFF-9371-7973BC080286}" type="pres">
      <dgm:prSet presAssocID="{9A84FDE4-739E-464E-9FE5-7B1BC7006757}" presName="childRect" presStyleLbl="bgAcc1" presStyleIdx="6" presStyleCnt="8">
        <dgm:presLayoutVars>
          <dgm:bulletEnabled val="1"/>
        </dgm:presLayoutVars>
      </dgm:prSet>
      <dgm:spPr/>
    </dgm:pt>
    <dgm:pt modelId="{8FC2BBCE-207A-476C-A9FC-3157664804B7}" type="pres">
      <dgm:prSet presAssocID="{9A84FDE4-739E-464E-9FE5-7B1BC700675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069E934-D0B0-4D99-878D-BE5C8CA341B3}" type="pres">
      <dgm:prSet presAssocID="{9A84FDE4-739E-464E-9FE5-7B1BC7006757}" presName="parentRect" presStyleLbl="alignNode1" presStyleIdx="6" presStyleCnt="8"/>
      <dgm:spPr/>
    </dgm:pt>
    <dgm:pt modelId="{2E126925-81E2-4AAB-97E8-DC0D858931AD}" type="pres">
      <dgm:prSet presAssocID="{9A84FDE4-739E-464E-9FE5-7B1BC7006757}" presName="adorn" presStyleLbl="fgAccFollow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hotocopier with solid fill"/>
        </a:ext>
      </dgm:extLst>
    </dgm:pt>
    <dgm:pt modelId="{FAE34F74-5D7B-41D9-8BC6-CE41B454CFC7}" type="pres">
      <dgm:prSet presAssocID="{E5CFDDCF-EBAF-474F-B6FB-304594EACC1E}" presName="sibTrans" presStyleLbl="sibTrans2D1" presStyleIdx="0" presStyleCnt="0"/>
      <dgm:spPr/>
    </dgm:pt>
    <dgm:pt modelId="{28092133-A41A-4624-9999-A373DAC97DB8}" type="pres">
      <dgm:prSet presAssocID="{124C33B8-6DAE-4056-85A1-C05C48134387}" presName="compNode" presStyleCnt="0"/>
      <dgm:spPr/>
    </dgm:pt>
    <dgm:pt modelId="{F9C89679-7E96-4AE4-AE6F-D61A3BD4BFDD}" type="pres">
      <dgm:prSet presAssocID="{124C33B8-6DAE-4056-85A1-C05C48134387}" presName="childRect" presStyleLbl="bgAcc1" presStyleIdx="7" presStyleCnt="8">
        <dgm:presLayoutVars>
          <dgm:bulletEnabled val="1"/>
        </dgm:presLayoutVars>
      </dgm:prSet>
      <dgm:spPr/>
    </dgm:pt>
    <dgm:pt modelId="{371B2CD3-E728-4C73-B365-BD97BC05CBED}" type="pres">
      <dgm:prSet presAssocID="{124C33B8-6DAE-4056-85A1-C05C4813438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51D8094-5CAC-4ADB-B361-87B0C8A69C3B}" type="pres">
      <dgm:prSet presAssocID="{124C33B8-6DAE-4056-85A1-C05C48134387}" presName="parentRect" presStyleLbl="alignNode1" presStyleIdx="7" presStyleCnt="8"/>
      <dgm:spPr/>
    </dgm:pt>
    <dgm:pt modelId="{3AC17739-B1EC-4A71-8801-062CD857849D}" type="pres">
      <dgm:prSet presAssocID="{124C33B8-6DAE-4056-85A1-C05C48134387}" presName="adorn" presStyleLbl="fgAccFollow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Right with solid fill"/>
        </a:ext>
      </dgm:extLst>
    </dgm:pt>
  </dgm:ptLst>
  <dgm:cxnLst>
    <dgm:cxn modelId="{407D2305-FA75-47B9-B133-0B8447D0BFB8}" type="presOf" srcId="{37766B6C-A44E-41F4-9DA8-90E04E1D16C0}" destId="{9EBBC0AC-7259-44F6-908D-D434640A67EC}" srcOrd="1" destOrd="0" presId="urn:microsoft.com/office/officeart/2005/8/layout/bList2"/>
    <dgm:cxn modelId="{50860D1D-E2FC-4644-BD2A-506FEC688CA5}" type="presOf" srcId="{FFCD3A17-CD06-45C2-A656-7B030E7333FA}" destId="{67E3EF6A-DC90-420F-9C56-C2A4C11D6118}" srcOrd="0" destOrd="0" presId="urn:microsoft.com/office/officeart/2005/8/layout/bList2"/>
    <dgm:cxn modelId="{0490AF27-302E-481F-BC0D-05EEB110C83D}" srcId="{54942315-44A6-4699-BA04-C05AB6F68F69}" destId="{DB7158DE-55D2-4891-BF0E-065983A3EE98}" srcOrd="4" destOrd="0" parTransId="{48929506-EF2B-4FF2-B376-143902CDA0B8}" sibTransId="{03634433-6C8D-4E94-93EE-A77F4C59FEDF}"/>
    <dgm:cxn modelId="{AADFE82C-CF63-409E-A740-17B094CF121F}" type="presOf" srcId="{37766B6C-A44E-41F4-9DA8-90E04E1D16C0}" destId="{CCD1F60B-38BF-4D49-BD2B-40051E252C01}" srcOrd="0" destOrd="0" presId="urn:microsoft.com/office/officeart/2005/8/layout/bList2"/>
    <dgm:cxn modelId="{120C1935-38EF-41DB-8292-935FACCD261C}" type="presOf" srcId="{0DB29A66-312A-49B9-AFA9-475795636DD4}" destId="{D7ED14DB-39B4-48C4-AF74-0410B3C0D762}" srcOrd="1" destOrd="0" presId="urn:microsoft.com/office/officeart/2005/8/layout/bList2"/>
    <dgm:cxn modelId="{1ABF343D-227F-47E2-A0DB-5E95D4FB0817}" type="presOf" srcId="{65A9BAD3-0D72-4C51-97D4-7D7A830EB277}" destId="{6C716C7A-5423-4CDF-8B36-0EB6DE10107C}" srcOrd="0" destOrd="0" presId="urn:microsoft.com/office/officeart/2005/8/layout/bList2"/>
    <dgm:cxn modelId="{4637545E-5CB3-4F58-B8DE-849AACF36AD4}" type="presOf" srcId="{F95089D7-7A59-4006-A2AD-54726EBCF2F4}" destId="{757AA317-40AA-4713-9297-3984F4EA364D}" srcOrd="0" destOrd="0" presId="urn:microsoft.com/office/officeart/2005/8/layout/bList2"/>
    <dgm:cxn modelId="{FD184267-CB31-4BD6-8EFA-10960E262E37}" type="presOf" srcId="{BB7D93CC-4B02-4707-B286-C2670042254C}" destId="{E67B4E58-17E7-4BFB-B341-108083B0B089}" srcOrd="0" destOrd="0" presId="urn:microsoft.com/office/officeart/2005/8/layout/bList2"/>
    <dgm:cxn modelId="{7E106F6A-16BE-4540-82F6-615A3853BDE2}" srcId="{84486DE2-D8D7-43EA-AE7C-B3E9EA62503B}" destId="{FFCD3A17-CD06-45C2-A656-7B030E7333FA}" srcOrd="0" destOrd="0" parTransId="{F4B5E68A-E74A-4D9F-A049-021A935FA1FD}" sibTransId="{81A940D9-8882-4B97-A367-222682242BE4}"/>
    <dgm:cxn modelId="{A677856B-908E-42C5-9DA4-A3BFFE4AB2E3}" type="presOf" srcId="{84486DE2-D8D7-43EA-AE7C-B3E9EA62503B}" destId="{5CE08A38-44EC-458E-82BD-A0345B2717AC}" srcOrd="0" destOrd="0" presId="urn:microsoft.com/office/officeart/2005/8/layout/bList2"/>
    <dgm:cxn modelId="{09D3BB6C-EFD1-4317-9245-28A009694EA3}" type="presOf" srcId="{DB7158DE-55D2-4891-BF0E-065983A3EE98}" destId="{3E6A0429-19F2-40DA-826A-1BB0FB8664FA}" srcOrd="0" destOrd="0" presId="urn:microsoft.com/office/officeart/2005/8/layout/bList2"/>
    <dgm:cxn modelId="{40BEC76D-14EC-4081-AD20-F3038491EC4B}" type="presOf" srcId="{5D486D65-8E26-4BEE-802D-F52F3950625D}" destId="{66A4AE0A-D41C-4E7B-844B-5109193A91B4}" srcOrd="0" destOrd="0" presId="urn:microsoft.com/office/officeart/2005/8/layout/bList2"/>
    <dgm:cxn modelId="{C8F0316F-793E-4CFA-A9BA-E44435A8BAEA}" type="presOf" srcId="{84486DE2-D8D7-43EA-AE7C-B3E9EA62503B}" destId="{C360C90F-894A-4C3A-A4CB-51A83BBD230B}" srcOrd="1" destOrd="0" presId="urn:microsoft.com/office/officeart/2005/8/layout/bList2"/>
    <dgm:cxn modelId="{3B7A0971-702B-4FCE-BC9A-4DD2F0A1C0E3}" srcId="{54942315-44A6-4699-BA04-C05AB6F68F69}" destId="{788B2FFD-FDEA-49A6-99BB-6C06FA64C0C2}" srcOrd="5" destOrd="0" parTransId="{2E828839-5936-4F3B-9006-9D1D0D4EF079}" sibTransId="{A7E047C5-5B23-4D1D-A619-2B240D618EDA}"/>
    <dgm:cxn modelId="{61E2C273-C982-4A80-8E7C-39D6C928E5EF}" srcId="{54942315-44A6-4699-BA04-C05AB6F68F69}" destId="{124C33B8-6DAE-4056-85A1-C05C48134387}" srcOrd="7" destOrd="0" parTransId="{21C9E714-729C-41BF-9B1A-FB0E135666FF}" sibTransId="{CFEDDD43-21F9-492D-B25B-B3D6473BE8A1}"/>
    <dgm:cxn modelId="{595FF277-C3D2-4935-9D06-FB06553A9D71}" srcId="{54942315-44A6-4699-BA04-C05AB6F68F69}" destId="{0DB29A66-312A-49B9-AFA9-475795636DD4}" srcOrd="1" destOrd="0" parTransId="{EAC29210-38DB-4E31-B66E-0511805DFDC5}" sibTransId="{5D486D65-8E26-4BEE-802D-F52F3950625D}"/>
    <dgm:cxn modelId="{55BF8285-B345-4761-B3C9-FB25AFAC94CE}" srcId="{54942315-44A6-4699-BA04-C05AB6F68F69}" destId="{9A84FDE4-739E-464E-9FE5-7B1BC7006757}" srcOrd="6" destOrd="0" parTransId="{7A8269BF-9B60-46A0-B728-3B84012AE83D}" sibTransId="{E5CFDDCF-EBAF-474F-B6FB-304594EACC1E}"/>
    <dgm:cxn modelId="{A0D0838C-7A89-4CEB-B02F-1AB6FE9F333A}" type="presOf" srcId="{A7E047C5-5B23-4D1D-A619-2B240D618EDA}" destId="{56B1BDB2-4188-412E-A487-0BC2DD379AD0}" srcOrd="0" destOrd="0" presId="urn:microsoft.com/office/officeart/2005/8/layout/bList2"/>
    <dgm:cxn modelId="{F986718D-9C69-41FD-9017-E9FCE4593BD8}" srcId="{54942315-44A6-4699-BA04-C05AB6F68F69}" destId="{84486DE2-D8D7-43EA-AE7C-B3E9EA62503B}" srcOrd="0" destOrd="0" parTransId="{D28A0940-F7C7-4FDE-95BA-7D0ABF0288D2}" sibTransId="{65A9BAD3-0D72-4C51-97D4-7D7A830EB277}"/>
    <dgm:cxn modelId="{E14D6996-478A-40B0-BCB0-E626BE9398BA}" type="presOf" srcId="{124C33B8-6DAE-4056-85A1-C05C48134387}" destId="{551D8094-5CAC-4ADB-B361-87B0C8A69C3B}" srcOrd="1" destOrd="0" presId="urn:microsoft.com/office/officeart/2005/8/layout/bList2"/>
    <dgm:cxn modelId="{6F8DB99E-374B-4A44-BF10-58E06174789D}" type="presOf" srcId="{D27DDD01-3903-4E86-91E7-68880CFC49CC}" destId="{7450E4F2-EC1B-4879-B433-B608046CD78D}" srcOrd="0" destOrd="0" presId="urn:microsoft.com/office/officeart/2005/8/layout/bList2"/>
    <dgm:cxn modelId="{F6D06A9F-9E5B-44AE-B441-AC5E5B12530D}" type="presOf" srcId="{9A84FDE4-739E-464E-9FE5-7B1BC7006757}" destId="{0069E934-D0B0-4D99-878D-BE5C8CA341B3}" srcOrd="1" destOrd="0" presId="urn:microsoft.com/office/officeart/2005/8/layout/bList2"/>
    <dgm:cxn modelId="{88AFECA6-B73E-48CB-8263-DCB56317A610}" type="presOf" srcId="{788B2FFD-FDEA-49A6-99BB-6C06FA64C0C2}" destId="{6522A4D0-B931-4FC0-B50A-055F628EE5DF}" srcOrd="1" destOrd="0" presId="urn:microsoft.com/office/officeart/2005/8/layout/bList2"/>
    <dgm:cxn modelId="{15D58FAB-BA19-4038-847D-11F272172A73}" type="presOf" srcId="{9A84FDE4-739E-464E-9FE5-7B1BC7006757}" destId="{8FC2BBCE-207A-476C-A9FC-3157664804B7}" srcOrd="0" destOrd="0" presId="urn:microsoft.com/office/officeart/2005/8/layout/bList2"/>
    <dgm:cxn modelId="{E65195B3-53BB-4997-ABA7-CB8A0415413B}" type="presOf" srcId="{03634433-6C8D-4E94-93EE-A77F4C59FEDF}" destId="{2E0726ED-4D8A-418C-9A81-0A20AFCAEAD0}" srcOrd="0" destOrd="0" presId="urn:microsoft.com/office/officeart/2005/8/layout/bList2"/>
    <dgm:cxn modelId="{4E4002C0-B320-4D3A-A18E-7874081808F5}" type="presOf" srcId="{788B2FFD-FDEA-49A6-99BB-6C06FA64C0C2}" destId="{5B740830-92A9-4942-9459-46E8D9DCAC6B}" srcOrd="0" destOrd="0" presId="urn:microsoft.com/office/officeart/2005/8/layout/bList2"/>
    <dgm:cxn modelId="{594F05C2-183B-423A-A82E-CF8D81C6644E}" type="presOf" srcId="{54942315-44A6-4699-BA04-C05AB6F68F69}" destId="{D31B1240-7320-412E-AFE5-DD2EC4AA3E9C}" srcOrd="0" destOrd="0" presId="urn:microsoft.com/office/officeart/2005/8/layout/bList2"/>
    <dgm:cxn modelId="{9F08C9D2-9CD7-436A-A09A-88BEF11D044E}" type="presOf" srcId="{DB7158DE-55D2-4891-BF0E-065983A3EE98}" destId="{7D303F02-CF45-46D4-BE56-EA36B3B9B668}" srcOrd="1" destOrd="0" presId="urn:microsoft.com/office/officeart/2005/8/layout/bList2"/>
    <dgm:cxn modelId="{47930AD4-1422-49B4-9A55-76A4A0248D28}" type="presOf" srcId="{D27DDD01-3903-4E86-91E7-68880CFC49CC}" destId="{EDB12DCB-C399-4CA9-B67C-258DCE6B3998}" srcOrd="1" destOrd="0" presId="urn:microsoft.com/office/officeart/2005/8/layout/bList2"/>
    <dgm:cxn modelId="{515622D4-E129-49FE-AD50-F106A0F9A7A4}" type="presOf" srcId="{124C33B8-6DAE-4056-85A1-C05C48134387}" destId="{371B2CD3-E728-4C73-B365-BD97BC05CBED}" srcOrd="0" destOrd="0" presId="urn:microsoft.com/office/officeart/2005/8/layout/bList2"/>
    <dgm:cxn modelId="{3583FBD6-F752-405C-808C-939DAA64373B}" type="presOf" srcId="{0DB29A66-312A-49B9-AFA9-475795636DD4}" destId="{851F3649-E43A-4216-B00D-A6A3A83F3773}" srcOrd="0" destOrd="0" presId="urn:microsoft.com/office/officeart/2005/8/layout/bList2"/>
    <dgm:cxn modelId="{789990E0-F01E-4077-BAE7-10EF677F66D4}" type="presOf" srcId="{E5CFDDCF-EBAF-474F-B6FB-304594EACC1E}" destId="{FAE34F74-5D7B-41D9-8BC6-CE41B454CFC7}" srcOrd="0" destOrd="0" presId="urn:microsoft.com/office/officeart/2005/8/layout/bList2"/>
    <dgm:cxn modelId="{83E80DF4-5645-4254-B9A1-53A362842B1D}" srcId="{54942315-44A6-4699-BA04-C05AB6F68F69}" destId="{37766B6C-A44E-41F4-9DA8-90E04E1D16C0}" srcOrd="2" destOrd="0" parTransId="{A87D173D-0C49-4587-A9C3-956B78166C0A}" sibTransId="{BB7D93CC-4B02-4707-B286-C2670042254C}"/>
    <dgm:cxn modelId="{5E7161FD-DAB8-49C3-8DDD-1817776F33E7}" srcId="{54942315-44A6-4699-BA04-C05AB6F68F69}" destId="{D27DDD01-3903-4E86-91E7-68880CFC49CC}" srcOrd="3" destOrd="0" parTransId="{2214F09B-1BD6-45A8-862F-D299E749C33C}" sibTransId="{F95089D7-7A59-4006-A2AD-54726EBCF2F4}"/>
    <dgm:cxn modelId="{0433C834-D897-4118-AE66-215E843E1EE2}" type="presParOf" srcId="{D31B1240-7320-412E-AFE5-DD2EC4AA3E9C}" destId="{5016EC78-045F-40CE-8F7C-9D887D0B36E1}" srcOrd="0" destOrd="0" presId="urn:microsoft.com/office/officeart/2005/8/layout/bList2"/>
    <dgm:cxn modelId="{6765308B-A64E-49D5-A8FB-359D7F7FEE28}" type="presParOf" srcId="{5016EC78-045F-40CE-8F7C-9D887D0B36E1}" destId="{67E3EF6A-DC90-420F-9C56-C2A4C11D6118}" srcOrd="0" destOrd="0" presId="urn:microsoft.com/office/officeart/2005/8/layout/bList2"/>
    <dgm:cxn modelId="{4E46E835-7690-4B25-9098-73530EA3EE81}" type="presParOf" srcId="{5016EC78-045F-40CE-8F7C-9D887D0B36E1}" destId="{5CE08A38-44EC-458E-82BD-A0345B2717AC}" srcOrd="1" destOrd="0" presId="urn:microsoft.com/office/officeart/2005/8/layout/bList2"/>
    <dgm:cxn modelId="{D07DC21C-6DD1-4BEB-AA38-0BF2FE8BAD9C}" type="presParOf" srcId="{5016EC78-045F-40CE-8F7C-9D887D0B36E1}" destId="{C360C90F-894A-4C3A-A4CB-51A83BBD230B}" srcOrd="2" destOrd="0" presId="urn:microsoft.com/office/officeart/2005/8/layout/bList2"/>
    <dgm:cxn modelId="{A7132C1D-3C50-4D52-82A8-55610D50057D}" type="presParOf" srcId="{5016EC78-045F-40CE-8F7C-9D887D0B36E1}" destId="{895D7354-85B0-47A4-BA0A-BD2A43F6E36F}" srcOrd="3" destOrd="0" presId="urn:microsoft.com/office/officeart/2005/8/layout/bList2"/>
    <dgm:cxn modelId="{AD8831EC-DE35-4826-A121-EA76E4994890}" type="presParOf" srcId="{D31B1240-7320-412E-AFE5-DD2EC4AA3E9C}" destId="{6C716C7A-5423-4CDF-8B36-0EB6DE10107C}" srcOrd="1" destOrd="0" presId="urn:microsoft.com/office/officeart/2005/8/layout/bList2"/>
    <dgm:cxn modelId="{250910A8-6A99-4AA5-ABDF-5FE0931B830A}" type="presParOf" srcId="{D31B1240-7320-412E-AFE5-DD2EC4AA3E9C}" destId="{2473ACB3-EDF3-4D16-8E50-34E4413C13AD}" srcOrd="2" destOrd="0" presId="urn:microsoft.com/office/officeart/2005/8/layout/bList2"/>
    <dgm:cxn modelId="{B5757E02-540D-422C-A3D1-8D55564E493D}" type="presParOf" srcId="{2473ACB3-EDF3-4D16-8E50-34E4413C13AD}" destId="{588E1F75-8722-42B6-B7D7-06058D2E7AC0}" srcOrd="0" destOrd="0" presId="urn:microsoft.com/office/officeart/2005/8/layout/bList2"/>
    <dgm:cxn modelId="{8A146674-C110-4F27-A6D5-96B11305BD18}" type="presParOf" srcId="{2473ACB3-EDF3-4D16-8E50-34E4413C13AD}" destId="{851F3649-E43A-4216-B00D-A6A3A83F3773}" srcOrd="1" destOrd="0" presId="urn:microsoft.com/office/officeart/2005/8/layout/bList2"/>
    <dgm:cxn modelId="{5D598E9D-9FAB-4496-A4FA-FC9AC59F77D7}" type="presParOf" srcId="{2473ACB3-EDF3-4D16-8E50-34E4413C13AD}" destId="{D7ED14DB-39B4-48C4-AF74-0410B3C0D762}" srcOrd="2" destOrd="0" presId="urn:microsoft.com/office/officeart/2005/8/layout/bList2"/>
    <dgm:cxn modelId="{4A4F8B3A-6A37-4392-9B44-6E407D84FED4}" type="presParOf" srcId="{2473ACB3-EDF3-4D16-8E50-34E4413C13AD}" destId="{E7F576C6-1EED-4F43-8357-2522D5A0440B}" srcOrd="3" destOrd="0" presId="urn:microsoft.com/office/officeart/2005/8/layout/bList2"/>
    <dgm:cxn modelId="{8D37B0DA-7798-4EB5-B1FC-B7AB4966A219}" type="presParOf" srcId="{D31B1240-7320-412E-AFE5-DD2EC4AA3E9C}" destId="{66A4AE0A-D41C-4E7B-844B-5109193A91B4}" srcOrd="3" destOrd="0" presId="urn:microsoft.com/office/officeart/2005/8/layout/bList2"/>
    <dgm:cxn modelId="{1F365564-6511-42A4-BA9C-3FA012F657BE}" type="presParOf" srcId="{D31B1240-7320-412E-AFE5-DD2EC4AA3E9C}" destId="{F0C68FC5-793B-4743-B621-A006D140EE45}" srcOrd="4" destOrd="0" presId="urn:microsoft.com/office/officeart/2005/8/layout/bList2"/>
    <dgm:cxn modelId="{5372CACA-52A5-4039-874E-FD76D970D6BF}" type="presParOf" srcId="{F0C68FC5-793B-4743-B621-A006D140EE45}" destId="{11AFC629-FF00-44B2-91CB-CB9F044212CF}" srcOrd="0" destOrd="0" presId="urn:microsoft.com/office/officeart/2005/8/layout/bList2"/>
    <dgm:cxn modelId="{EC7293F5-F75A-4CD1-A349-689477D0DB00}" type="presParOf" srcId="{F0C68FC5-793B-4743-B621-A006D140EE45}" destId="{CCD1F60B-38BF-4D49-BD2B-40051E252C01}" srcOrd="1" destOrd="0" presId="urn:microsoft.com/office/officeart/2005/8/layout/bList2"/>
    <dgm:cxn modelId="{FC117F98-06C8-40A2-8446-EDF849D3E206}" type="presParOf" srcId="{F0C68FC5-793B-4743-B621-A006D140EE45}" destId="{9EBBC0AC-7259-44F6-908D-D434640A67EC}" srcOrd="2" destOrd="0" presId="urn:microsoft.com/office/officeart/2005/8/layout/bList2"/>
    <dgm:cxn modelId="{EEABDE8A-0560-4424-8F89-C7F711D16CA8}" type="presParOf" srcId="{F0C68FC5-793B-4743-B621-A006D140EE45}" destId="{150F0760-A48F-4AD4-B3CD-52D0E7980C75}" srcOrd="3" destOrd="0" presId="urn:microsoft.com/office/officeart/2005/8/layout/bList2"/>
    <dgm:cxn modelId="{E9E8D579-3513-46FE-A23E-A24268B85B75}" type="presParOf" srcId="{D31B1240-7320-412E-AFE5-DD2EC4AA3E9C}" destId="{E67B4E58-17E7-4BFB-B341-108083B0B089}" srcOrd="5" destOrd="0" presId="urn:microsoft.com/office/officeart/2005/8/layout/bList2"/>
    <dgm:cxn modelId="{06608203-AE80-4A93-82E8-B5F3ABE68CD2}" type="presParOf" srcId="{D31B1240-7320-412E-AFE5-DD2EC4AA3E9C}" destId="{E24BAE54-038B-4A43-8133-A30CE1239D2A}" srcOrd="6" destOrd="0" presId="urn:microsoft.com/office/officeart/2005/8/layout/bList2"/>
    <dgm:cxn modelId="{02390F68-8D1F-4CD2-A404-79C9AFC97073}" type="presParOf" srcId="{E24BAE54-038B-4A43-8133-A30CE1239D2A}" destId="{1EDD0436-BFFA-4132-8F6A-11E2A2200276}" srcOrd="0" destOrd="0" presId="urn:microsoft.com/office/officeart/2005/8/layout/bList2"/>
    <dgm:cxn modelId="{996FCC0C-BBBB-4859-9DD2-80E631DCF4F3}" type="presParOf" srcId="{E24BAE54-038B-4A43-8133-A30CE1239D2A}" destId="{7450E4F2-EC1B-4879-B433-B608046CD78D}" srcOrd="1" destOrd="0" presId="urn:microsoft.com/office/officeart/2005/8/layout/bList2"/>
    <dgm:cxn modelId="{FA5262B5-450C-44A2-B8DC-5C903EE72E7E}" type="presParOf" srcId="{E24BAE54-038B-4A43-8133-A30CE1239D2A}" destId="{EDB12DCB-C399-4CA9-B67C-258DCE6B3998}" srcOrd="2" destOrd="0" presId="urn:microsoft.com/office/officeart/2005/8/layout/bList2"/>
    <dgm:cxn modelId="{5A02C3CF-FFA2-4B6C-BD4D-706816DDADF8}" type="presParOf" srcId="{E24BAE54-038B-4A43-8133-A30CE1239D2A}" destId="{7200079B-A47B-4E1D-BD45-824CB2F7F8DB}" srcOrd="3" destOrd="0" presId="urn:microsoft.com/office/officeart/2005/8/layout/bList2"/>
    <dgm:cxn modelId="{3D1FB177-DC5A-4323-A462-7BFEF49F6D7F}" type="presParOf" srcId="{D31B1240-7320-412E-AFE5-DD2EC4AA3E9C}" destId="{757AA317-40AA-4713-9297-3984F4EA364D}" srcOrd="7" destOrd="0" presId="urn:microsoft.com/office/officeart/2005/8/layout/bList2"/>
    <dgm:cxn modelId="{60C697D0-D049-4698-B32A-630A097DDB02}" type="presParOf" srcId="{D31B1240-7320-412E-AFE5-DD2EC4AA3E9C}" destId="{AA302288-2F99-4251-9107-72A23F2DB5F0}" srcOrd="8" destOrd="0" presId="urn:microsoft.com/office/officeart/2005/8/layout/bList2"/>
    <dgm:cxn modelId="{D42D549A-A437-4B23-8ECA-2BC9745457BD}" type="presParOf" srcId="{AA302288-2F99-4251-9107-72A23F2DB5F0}" destId="{143DE7E3-E220-4E32-9FC0-1BB172646DDB}" srcOrd="0" destOrd="0" presId="urn:microsoft.com/office/officeart/2005/8/layout/bList2"/>
    <dgm:cxn modelId="{E7F3D26E-08ED-4175-973E-058E8294465C}" type="presParOf" srcId="{AA302288-2F99-4251-9107-72A23F2DB5F0}" destId="{3E6A0429-19F2-40DA-826A-1BB0FB8664FA}" srcOrd="1" destOrd="0" presId="urn:microsoft.com/office/officeart/2005/8/layout/bList2"/>
    <dgm:cxn modelId="{DD6A91D2-85E5-40DD-8E95-767A6B1D51C4}" type="presParOf" srcId="{AA302288-2F99-4251-9107-72A23F2DB5F0}" destId="{7D303F02-CF45-46D4-BE56-EA36B3B9B668}" srcOrd="2" destOrd="0" presId="urn:microsoft.com/office/officeart/2005/8/layout/bList2"/>
    <dgm:cxn modelId="{EEB7FD3C-C6F9-4094-AA93-1C4A26AAA5DB}" type="presParOf" srcId="{AA302288-2F99-4251-9107-72A23F2DB5F0}" destId="{72D7149D-8C95-4071-9304-032BF5B3F39A}" srcOrd="3" destOrd="0" presId="urn:microsoft.com/office/officeart/2005/8/layout/bList2"/>
    <dgm:cxn modelId="{92CE5604-ABF4-45ED-A8B1-C9EF9FF122CB}" type="presParOf" srcId="{D31B1240-7320-412E-AFE5-DD2EC4AA3E9C}" destId="{2E0726ED-4D8A-418C-9A81-0A20AFCAEAD0}" srcOrd="9" destOrd="0" presId="urn:microsoft.com/office/officeart/2005/8/layout/bList2"/>
    <dgm:cxn modelId="{6AB6FB61-A28C-4FAB-8C30-209F30A5E84D}" type="presParOf" srcId="{D31B1240-7320-412E-AFE5-DD2EC4AA3E9C}" destId="{D4965CD9-4E7C-4155-9262-1B01E3E89F09}" srcOrd="10" destOrd="0" presId="urn:microsoft.com/office/officeart/2005/8/layout/bList2"/>
    <dgm:cxn modelId="{E10FD1A3-E196-4A64-9464-26AC0C65283C}" type="presParOf" srcId="{D4965CD9-4E7C-4155-9262-1B01E3E89F09}" destId="{C3E85B13-70C6-46B5-BED3-B43BE89680A8}" srcOrd="0" destOrd="0" presId="urn:microsoft.com/office/officeart/2005/8/layout/bList2"/>
    <dgm:cxn modelId="{E36AF946-F08C-4F15-B1F9-1EBB86C45246}" type="presParOf" srcId="{D4965CD9-4E7C-4155-9262-1B01E3E89F09}" destId="{5B740830-92A9-4942-9459-46E8D9DCAC6B}" srcOrd="1" destOrd="0" presId="urn:microsoft.com/office/officeart/2005/8/layout/bList2"/>
    <dgm:cxn modelId="{374C9F43-6072-4B7F-875C-AE17941FCEF2}" type="presParOf" srcId="{D4965CD9-4E7C-4155-9262-1B01E3E89F09}" destId="{6522A4D0-B931-4FC0-B50A-055F628EE5DF}" srcOrd="2" destOrd="0" presId="urn:microsoft.com/office/officeart/2005/8/layout/bList2"/>
    <dgm:cxn modelId="{7AA9CDAE-AFE2-4A6E-93C7-F8E3541187E1}" type="presParOf" srcId="{D4965CD9-4E7C-4155-9262-1B01E3E89F09}" destId="{945E360E-F1B7-46A5-A17E-D2E9787DBC29}" srcOrd="3" destOrd="0" presId="urn:microsoft.com/office/officeart/2005/8/layout/bList2"/>
    <dgm:cxn modelId="{0D01D980-8092-462C-B0C4-2B26A45D9E78}" type="presParOf" srcId="{D31B1240-7320-412E-AFE5-DD2EC4AA3E9C}" destId="{56B1BDB2-4188-412E-A487-0BC2DD379AD0}" srcOrd="11" destOrd="0" presId="urn:microsoft.com/office/officeart/2005/8/layout/bList2"/>
    <dgm:cxn modelId="{D1C97FE5-6491-4D0E-BEF8-563DDFC518AF}" type="presParOf" srcId="{D31B1240-7320-412E-AFE5-DD2EC4AA3E9C}" destId="{F924614B-EFE6-473A-9C34-5F656A5D7F3C}" srcOrd="12" destOrd="0" presId="urn:microsoft.com/office/officeart/2005/8/layout/bList2"/>
    <dgm:cxn modelId="{130BCC79-6F18-4449-BFB1-5FE350B890E0}" type="presParOf" srcId="{F924614B-EFE6-473A-9C34-5F656A5D7F3C}" destId="{1ED702CC-7C7B-4EFF-9371-7973BC080286}" srcOrd="0" destOrd="0" presId="urn:microsoft.com/office/officeart/2005/8/layout/bList2"/>
    <dgm:cxn modelId="{56926AE5-A043-4FAB-866D-C22C5C3812EE}" type="presParOf" srcId="{F924614B-EFE6-473A-9C34-5F656A5D7F3C}" destId="{8FC2BBCE-207A-476C-A9FC-3157664804B7}" srcOrd="1" destOrd="0" presId="urn:microsoft.com/office/officeart/2005/8/layout/bList2"/>
    <dgm:cxn modelId="{04AE5FBC-ADD5-4166-9EB2-ECE09FD35767}" type="presParOf" srcId="{F924614B-EFE6-473A-9C34-5F656A5D7F3C}" destId="{0069E934-D0B0-4D99-878D-BE5C8CA341B3}" srcOrd="2" destOrd="0" presId="urn:microsoft.com/office/officeart/2005/8/layout/bList2"/>
    <dgm:cxn modelId="{7E1D738B-3EEC-45F5-91B5-6B2327544224}" type="presParOf" srcId="{F924614B-EFE6-473A-9C34-5F656A5D7F3C}" destId="{2E126925-81E2-4AAB-97E8-DC0D858931AD}" srcOrd="3" destOrd="0" presId="urn:microsoft.com/office/officeart/2005/8/layout/bList2"/>
    <dgm:cxn modelId="{E782467F-CF19-4EB1-82CE-B33E9BD708F4}" type="presParOf" srcId="{D31B1240-7320-412E-AFE5-DD2EC4AA3E9C}" destId="{FAE34F74-5D7B-41D9-8BC6-CE41B454CFC7}" srcOrd="13" destOrd="0" presId="urn:microsoft.com/office/officeart/2005/8/layout/bList2"/>
    <dgm:cxn modelId="{FA155896-FDB8-4322-A382-F19874ECE5A1}" type="presParOf" srcId="{D31B1240-7320-412E-AFE5-DD2EC4AA3E9C}" destId="{28092133-A41A-4624-9999-A373DAC97DB8}" srcOrd="14" destOrd="0" presId="urn:microsoft.com/office/officeart/2005/8/layout/bList2"/>
    <dgm:cxn modelId="{E324B7C2-E878-43D4-80DF-4EE0AF20207B}" type="presParOf" srcId="{28092133-A41A-4624-9999-A373DAC97DB8}" destId="{F9C89679-7E96-4AE4-AE6F-D61A3BD4BFDD}" srcOrd="0" destOrd="0" presId="urn:microsoft.com/office/officeart/2005/8/layout/bList2"/>
    <dgm:cxn modelId="{F0639288-18D3-4233-897C-B512E37A8F4A}" type="presParOf" srcId="{28092133-A41A-4624-9999-A373DAC97DB8}" destId="{371B2CD3-E728-4C73-B365-BD97BC05CBED}" srcOrd="1" destOrd="0" presId="urn:microsoft.com/office/officeart/2005/8/layout/bList2"/>
    <dgm:cxn modelId="{F51D1D0F-DBB6-4567-8EC5-9D7BC526B785}" type="presParOf" srcId="{28092133-A41A-4624-9999-A373DAC97DB8}" destId="{551D8094-5CAC-4ADB-B361-87B0C8A69C3B}" srcOrd="2" destOrd="0" presId="urn:microsoft.com/office/officeart/2005/8/layout/bList2"/>
    <dgm:cxn modelId="{2DD2CF3C-2CEB-49DD-B392-E5E9A385C0A1}" type="presParOf" srcId="{28092133-A41A-4624-9999-A373DAC97DB8}" destId="{3AC17739-B1EC-4A71-8801-062CD857849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E51F8-EB15-4177-B1C3-76A082F40F3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F9B66-506D-42B7-9A2C-5B5B658C2BB7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i="0" baseline="0"/>
            <a:t>⚠️ Merge Conflicts</a:t>
          </a:r>
          <a:endParaRPr lang="en-US"/>
        </a:p>
      </dgm:t>
    </dgm:pt>
    <dgm:pt modelId="{6673C289-59E2-472A-B4B7-D549D78EAC1A}" type="parTrans" cxnId="{19A96BD2-1AE8-4B58-B5DE-64632EA1BFFE}">
      <dgm:prSet/>
      <dgm:spPr/>
      <dgm:t>
        <a:bodyPr/>
        <a:lstStyle/>
        <a:p>
          <a:endParaRPr lang="en-US"/>
        </a:p>
      </dgm:t>
    </dgm:pt>
    <dgm:pt modelId="{AD53260A-FE1C-4207-A45D-A3376826A0E0}" type="sibTrans" cxnId="{19A96BD2-1AE8-4B58-B5DE-64632EA1BFFE}">
      <dgm:prSet/>
      <dgm:spPr/>
      <dgm:t>
        <a:bodyPr/>
        <a:lstStyle/>
        <a:p>
          <a:endParaRPr lang="en-US"/>
        </a:p>
      </dgm:t>
    </dgm:pt>
    <dgm:pt modelId="{EBF6E27D-CCEB-4BB7-96CF-41B9200F7DC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baseline="0" dirty="0"/>
            <a:t>Occur when multiple people edit the same lines of code. </a:t>
          </a:r>
          <a:endParaRPr lang="en-US" dirty="0"/>
        </a:p>
      </dgm:t>
    </dgm:pt>
    <dgm:pt modelId="{2A67271B-4571-4968-8025-A3A0FFDF39A5}" type="parTrans" cxnId="{4BBDE0AC-E111-4027-B215-7FB241D1D543}">
      <dgm:prSet/>
      <dgm:spPr/>
      <dgm:t>
        <a:bodyPr/>
        <a:lstStyle/>
        <a:p>
          <a:endParaRPr lang="en-US"/>
        </a:p>
      </dgm:t>
    </dgm:pt>
    <dgm:pt modelId="{AA859669-51EB-4768-81B4-DBB100821D1A}" type="sibTrans" cxnId="{4BBDE0AC-E111-4027-B215-7FB241D1D543}">
      <dgm:prSet/>
      <dgm:spPr/>
      <dgm:t>
        <a:bodyPr/>
        <a:lstStyle/>
        <a:p>
          <a:endParaRPr lang="en-US"/>
        </a:p>
      </dgm:t>
    </dgm:pt>
    <dgm:pt modelId="{333ADB52-7B21-43F4-8AF2-BFF12AEAA6F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 baseline="0"/>
            <a:t>Solution:</a:t>
          </a:r>
          <a:r>
            <a:rPr lang="en-US" b="0" i="0" baseline="0"/>
            <a:t> Communicate with collaborators and pull frequently. </a:t>
          </a:r>
          <a:endParaRPr lang="en-US"/>
        </a:p>
      </dgm:t>
    </dgm:pt>
    <dgm:pt modelId="{6EC97A62-D0B3-4E08-B6FB-506E4E7D2727}" type="parTrans" cxnId="{BFBC7795-2ABF-4C45-A254-4AB9B748617A}">
      <dgm:prSet/>
      <dgm:spPr/>
      <dgm:t>
        <a:bodyPr/>
        <a:lstStyle/>
        <a:p>
          <a:endParaRPr lang="en-US"/>
        </a:p>
      </dgm:t>
    </dgm:pt>
    <dgm:pt modelId="{AC5A916C-6050-47E9-ABDD-0C96A7A3E49F}" type="sibTrans" cxnId="{BFBC7795-2ABF-4C45-A254-4AB9B748617A}">
      <dgm:prSet/>
      <dgm:spPr/>
      <dgm:t>
        <a:bodyPr/>
        <a:lstStyle/>
        <a:p>
          <a:endParaRPr lang="en-US"/>
        </a:p>
      </dgm:t>
    </dgm:pt>
    <dgm:pt modelId="{7D2F488A-FA8C-4850-8A72-423963E653AD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i="0" baseline="0"/>
            <a:t>📦 Large Files</a:t>
          </a:r>
          <a:endParaRPr lang="en-US"/>
        </a:p>
      </dgm:t>
    </dgm:pt>
    <dgm:pt modelId="{10361FED-E0BE-4522-A6FE-6FB1E62D27F8}" type="parTrans" cxnId="{A511D683-5AAB-4AA0-B25F-1D3A397998F4}">
      <dgm:prSet/>
      <dgm:spPr/>
      <dgm:t>
        <a:bodyPr/>
        <a:lstStyle/>
        <a:p>
          <a:endParaRPr lang="en-US"/>
        </a:p>
      </dgm:t>
    </dgm:pt>
    <dgm:pt modelId="{AF5409E1-7630-4BED-AF3B-C75D62FB0419}" type="sibTrans" cxnId="{A511D683-5AAB-4AA0-B25F-1D3A397998F4}">
      <dgm:prSet/>
      <dgm:spPr/>
      <dgm:t>
        <a:bodyPr/>
        <a:lstStyle/>
        <a:p>
          <a:endParaRPr lang="en-US"/>
        </a:p>
      </dgm:t>
    </dgm:pt>
    <dgm:pt modelId="{EBC47C73-222E-4C11-9D19-FCAF0DEDDA8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baseline="0" dirty="0"/>
            <a:t>Git struggles with large datasets (e.g., raw sequencing files). </a:t>
          </a:r>
          <a:endParaRPr lang="en-US" dirty="0"/>
        </a:p>
      </dgm:t>
    </dgm:pt>
    <dgm:pt modelId="{E68531BA-86F9-406D-AC61-6FCF98E624EE}" type="parTrans" cxnId="{14489492-98B8-4F3A-B3B4-A12D9D1CBA85}">
      <dgm:prSet/>
      <dgm:spPr/>
      <dgm:t>
        <a:bodyPr/>
        <a:lstStyle/>
        <a:p>
          <a:endParaRPr lang="en-US"/>
        </a:p>
      </dgm:t>
    </dgm:pt>
    <dgm:pt modelId="{D5BEC1D5-D719-4321-A573-541E170133CF}" type="sibTrans" cxnId="{14489492-98B8-4F3A-B3B4-A12D9D1CBA85}">
      <dgm:prSet/>
      <dgm:spPr/>
      <dgm:t>
        <a:bodyPr/>
        <a:lstStyle/>
        <a:p>
          <a:endParaRPr lang="en-US"/>
        </a:p>
      </dgm:t>
    </dgm:pt>
    <dgm:pt modelId="{C49A64B6-75B5-47A8-A4E1-E69120770F4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 baseline="0"/>
            <a:t>Solution:</a:t>
          </a:r>
          <a:r>
            <a:rPr lang="en-US" b="0" i="0" baseline="0"/>
            <a:t> Use .gitignore to exclude large files or use Git LFS. </a:t>
          </a:r>
          <a:endParaRPr lang="en-US"/>
        </a:p>
      </dgm:t>
    </dgm:pt>
    <dgm:pt modelId="{FE0125A7-A5D4-4966-B073-E7F69CE1CDE1}" type="parTrans" cxnId="{D0FA588F-FB9D-4BB1-988D-BB2FBC51D1CC}">
      <dgm:prSet/>
      <dgm:spPr/>
      <dgm:t>
        <a:bodyPr/>
        <a:lstStyle/>
        <a:p>
          <a:endParaRPr lang="en-US"/>
        </a:p>
      </dgm:t>
    </dgm:pt>
    <dgm:pt modelId="{56142A10-CEEC-453E-A19A-1B9CF8407EBE}" type="sibTrans" cxnId="{D0FA588F-FB9D-4BB1-988D-BB2FBC51D1CC}">
      <dgm:prSet/>
      <dgm:spPr/>
      <dgm:t>
        <a:bodyPr/>
        <a:lstStyle/>
        <a:p>
          <a:endParaRPr lang="en-US"/>
        </a:p>
      </dgm:t>
    </dgm:pt>
    <dgm:pt modelId="{1000ABBB-E893-45AC-9FBE-9E0390822C1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i="0" baseline="0"/>
            <a:t>🔄 Sync Issues</a:t>
          </a:r>
          <a:endParaRPr lang="en-US"/>
        </a:p>
      </dgm:t>
    </dgm:pt>
    <dgm:pt modelId="{70EFC563-08FB-4AB0-B10C-3AE6EDE3A529}" type="parTrans" cxnId="{DA0714FD-3AA3-410F-A894-9CDB1780DF8A}">
      <dgm:prSet/>
      <dgm:spPr/>
      <dgm:t>
        <a:bodyPr/>
        <a:lstStyle/>
        <a:p>
          <a:endParaRPr lang="en-US"/>
        </a:p>
      </dgm:t>
    </dgm:pt>
    <dgm:pt modelId="{00DAA91F-2D88-44A0-BA02-F22B2D9359EA}" type="sibTrans" cxnId="{DA0714FD-3AA3-410F-A894-9CDB1780DF8A}">
      <dgm:prSet/>
      <dgm:spPr/>
      <dgm:t>
        <a:bodyPr/>
        <a:lstStyle/>
        <a:p>
          <a:endParaRPr lang="en-US"/>
        </a:p>
      </dgm:t>
    </dgm:pt>
    <dgm:pt modelId="{DE07043A-5AD5-4421-BF1D-7E9F8084108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baseline="0" dirty="0"/>
            <a:t>Forgetting to pull before pushing can cause errors. </a:t>
          </a:r>
          <a:endParaRPr lang="en-US" dirty="0"/>
        </a:p>
      </dgm:t>
    </dgm:pt>
    <dgm:pt modelId="{7DD19A1C-A974-404F-912A-C75FD50CED8B}" type="parTrans" cxnId="{3C91953F-722F-4D78-B4AC-4EC38A9005C5}">
      <dgm:prSet/>
      <dgm:spPr/>
      <dgm:t>
        <a:bodyPr/>
        <a:lstStyle/>
        <a:p>
          <a:endParaRPr lang="en-US"/>
        </a:p>
      </dgm:t>
    </dgm:pt>
    <dgm:pt modelId="{B1147FEA-6BA8-46B0-BF16-83F3F1F02BAE}" type="sibTrans" cxnId="{3C91953F-722F-4D78-B4AC-4EC38A9005C5}">
      <dgm:prSet/>
      <dgm:spPr/>
      <dgm:t>
        <a:bodyPr/>
        <a:lstStyle/>
        <a:p>
          <a:endParaRPr lang="en-US"/>
        </a:p>
      </dgm:t>
    </dgm:pt>
    <dgm:pt modelId="{0563D6D3-1698-49B6-8307-EE6459F0639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 baseline="0" dirty="0"/>
            <a:t>Solution:</a:t>
          </a:r>
          <a:r>
            <a:rPr lang="en-US" b="0" i="0" baseline="0" dirty="0"/>
            <a:t> Always git pull before starting work and before pushing. </a:t>
          </a:r>
          <a:endParaRPr lang="en-US" dirty="0"/>
        </a:p>
      </dgm:t>
    </dgm:pt>
    <dgm:pt modelId="{B00FA9D0-2C35-4611-8465-6552FCF44B26}" type="parTrans" cxnId="{9FA0D185-C68A-4005-BA2A-5004D1885F78}">
      <dgm:prSet/>
      <dgm:spPr/>
      <dgm:t>
        <a:bodyPr/>
        <a:lstStyle/>
        <a:p>
          <a:endParaRPr lang="en-US"/>
        </a:p>
      </dgm:t>
    </dgm:pt>
    <dgm:pt modelId="{F58617D3-B02D-4D01-809B-75B1704FFBA1}" type="sibTrans" cxnId="{9FA0D185-C68A-4005-BA2A-5004D1885F78}">
      <dgm:prSet/>
      <dgm:spPr/>
      <dgm:t>
        <a:bodyPr/>
        <a:lstStyle/>
        <a:p>
          <a:endParaRPr lang="en-US"/>
        </a:p>
      </dgm:t>
    </dgm:pt>
    <dgm:pt modelId="{F31AD592-F031-4508-A3BE-333996D8345E}" type="pres">
      <dgm:prSet presAssocID="{81EE51F8-EB15-4177-B1C3-76A082F40F3B}" presName="diagram" presStyleCnt="0">
        <dgm:presLayoutVars>
          <dgm:dir/>
          <dgm:resizeHandles val="exact"/>
        </dgm:presLayoutVars>
      </dgm:prSet>
      <dgm:spPr/>
    </dgm:pt>
    <dgm:pt modelId="{0315C098-50FC-4362-BB7C-47080B5C753C}" type="pres">
      <dgm:prSet presAssocID="{A8FF9B66-506D-42B7-9A2C-5B5B658C2BB7}" presName="node" presStyleLbl="node1" presStyleIdx="0" presStyleCnt="9">
        <dgm:presLayoutVars>
          <dgm:bulletEnabled val="1"/>
        </dgm:presLayoutVars>
      </dgm:prSet>
      <dgm:spPr/>
    </dgm:pt>
    <dgm:pt modelId="{2586BD0D-4414-473E-8C59-DE61BA9FE9B0}" type="pres">
      <dgm:prSet presAssocID="{AD53260A-FE1C-4207-A45D-A3376826A0E0}" presName="sibTrans" presStyleCnt="0"/>
      <dgm:spPr/>
    </dgm:pt>
    <dgm:pt modelId="{AB2CAAD0-C6B3-4C9C-B0BE-79855EF3201C}" type="pres">
      <dgm:prSet presAssocID="{EBF6E27D-CCEB-4BB7-96CF-41B9200F7DC0}" presName="node" presStyleLbl="node1" presStyleIdx="1" presStyleCnt="9">
        <dgm:presLayoutVars>
          <dgm:bulletEnabled val="1"/>
        </dgm:presLayoutVars>
      </dgm:prSet>
      <dgm:spPr/>
    </dgm:pt>
    <dgm:pt modelId="{8520F9E2-E57A-434D-9FE3-1874FBABD56B}" type="pres">
      <dgm:prSet presAssocID="{AA859669-51EB-4768-81B4-DBB100821D1A}" presName="sibTrans" presStyleCnt="0"/>
      <dgm:spPr/>
    </dgm:pt>
    <dgm:pt modelId="{4A0F5144-B7F3-4E61-9032-20A52477FAF8}" type="pres">
      <dgm:prSet presAssocID="{333ADB52-7B21-43F4-8AF2-BFF12AEAA6F6}" presName="node" presStyleLbl="node1" presStyleIdx="2" presStyleCnt="9">
        <dgm:presLayoutVars>
          <dgm:bulletEnabled val="1"/>
        </dgm:presLayoutVars>
      </dgm:prSet>
      <dgm:spPr/>
    </dgm:pt>
    <dgm:pt modelId="{14F88131-D433-405C-883A-2B4842F00106}" type="pres">
      <dgm:prSet presAssocID="{AC5A916C-6050-47E9-ABDD-0C96A7A3E49F}" presName="sibTrans" presStyleCnt="0"/>
      <dgm:spPr/>
    </dgm:pt>
    <dgm:pt modelId="{0609D398-FAAA-4C80-A867-7963137A93E5}" type="pres">
      <dgm:prSet presAssocID="{7D2F488A-FA8C-4850-8A72-423963E653AD}" presName="node" presStyleLbl="node1" presStyleIdx="3" presStyleCnt="9">
        <dgm:presLayoutVars>
          <dgm:bulletEnabled val="1"/>
        </dgm:presLayoutVars>
      </dgm:prSet>
      <dgm:spPr/>
    </dgm:pt>
    <dgm:pt modelId="{F03B85A9-F5DA-4922-B98B-4F56CA8CC128}" type="pres">
      <dgm:prSet presAssocID="{AF5409E1-7630-4BED-AF3B-C75D62FB0419}" presName="sibTrans" presStyleCnt="0"/>
      <dgm:spPr/>
    </dgm:pt>
    <dgm:pt modelId="{5A4C0F6A-361D-4938-BC2E-8F83FBF93C83}" type="pres">
      <dgm:prSet presAssocID="{EBC47C73-222E-4C11-9D19-FCAF0DEDDA83}" presName="node" presStyleLbl="node1" presStyleIdx="4" presStyleCnt="9">
        <dgm:presLayoutVars>
          <dgm:bulletEnabled val="1"/>
        </dgm:presLayoutVars>
      </dgm:prSet>
      <dgm:spPr/>
    </dgm:pt>
    <dgm:pt modelId="{054245C8-B09D-426C-87AB-4B9F48144CCE}" type="pres">
      <dgm:prSet presAssocID="{D5BEC1D5-D719-4321-A573-541E170133CF}" presName="sibTrans" presStyleCnt="0"/>
      <dgm:spPr/>
    </dgm:pt>
    <dgm:pt modelId="{F85249BC-835A-4C6A-8FA3-88E9CFBEA8E8}" type="pres">
      <dgm:prSet presAssocID="{C49A64B6-75B5-47A8-A4E1-E69120770F44}" presName="node" presStyleLbl="node1" presStyleIdx="5" presStyleCnt="9">
        <dgm:presLayoutVars>
          <dgm:bulletEnabled val="1"/>
        </dgm:presLayoutVars>
      </dgm:prSet>
      <dgm:spPr/>
    </dgm:pt>
    <dgm:pt modelId="{03176547-5AC2-46EC-AF5E-7556FB3A3CD8}" type="pres">
      <dgm:prSet presAssocID="{56142A10-CEEC-453E-A19A-1B9CF8407EBE}" presName="sibTrans" presStyleCnt="0"/>
      <dgm:spPr/>
    </dgm:pt>
    <dgm:pt modelId="{97259E78-6B09-4D09-A177-D95E5EEFF00F}" type="pres">
      <dgm:prSet presAssocID="{1000ABBB-E893-45AC-9FBE-9E0390822C10}" presName="node" presStyleLbl="node1" presStyleIdx="6" presStyleCnt="9">
        <dgm:presLayoutVars>
          <dgm:bulletEnabled val="1"/>
        </dgm:presLayoutVars>
      </dgm:prSet>
      <dgm:spPr/>
    </dgm:pt>
    <dgm:pt modelId="{09E71F47-60C0-4F4B-9900-35432BDC1591}" type="pres">
      <dgm:prSet presAssocID="{00DAA91F-2D88-44A0-BA02-F22B2D9359EA}" presName="sibTrans" presStyleCnt="0"/>
      <dgm:spPr/>
    </dgm:pt>
    <dgm:pt modelId="{BAA21E76-AC37-4860-A3AF-A2E86212523C}" type="pres">
      <dgm:prSet presAssocID="{DE07043A-5AD5-4421-BF1D-7E9F80841080}" presName="node" presStyleLbl="node1" presStyleIdx="7" presStyleCnt="9">
        <dgm:presLayoutVars>
          <dgm:bulletEnabled val="1"/>
        </dgm:presLayoutVars>
      </dgm:prSet>
      <dgm:spPr/>
    </dgm:pt>
    <dgm:pt modelId="{325B96CD-7141-449D-B07F-1A1966005CEB}" type="pres">
      <dgm:prSet presAssocID="{B1147FEA-6BA8-46B0-BF16-83F3F1F02BAE}" presName="sibTrans" presStyleCnt="0"/>
      <dgm:spPr/>
    </dgm:pt>
    <dgm:pt modelId="{CD6CFA79-880F-435C-9559-A4D508CA9BB7}" type="pres">
      <dgm:prSet presAssocID="{0563D6D3-1698-49B6-8307-EE6459F0639F}" presName="node" presStyleLbl="node1" presStyleIdx="8" presStyleCnt="9">
        <dgm:presLayoutVars>
          <dgm:bulletEnabled val="1"/>
        </dgm:presLayoutVars>
      </dgm:prSet>
      <dgm:spPr/>
    </dgm:pt>
  </dgm:ptLst>
  <dgm:cxnLst>
    <dgm:cxn modelId="{AF4DBC1E-80BF-466B-A26A-470C60C497EB}" type="presOf" srcId="{81EE51F8-EB15-4177-B1C3-76A082F40F3B}" destId="{F31AD592-F031-4508-A3BE-333996D8345E}" srcOrd="0" destOrd="0" presId="urn:microsoft.com/office/officeart/2005/8/layout/default"/>
    <dgm:cxn modelId="{8767ED1E-8C41-4014-ADB5-201DF8F765D4}" type="presOf" srcId="{DE07043A-5AD5-4421-BF1D-7E9F80841080}" destId="{BAA21E76-AC37-4860-A3AF-A2E86212523C}" srcOrd="0" destOrd="0" presId="urn:microsoft.com/office/officeart/2005/8/layout/default"/>
    <dgm:cxn modelId="{C80E942B-724E-4CA6-B8E7-3F8BA520B875}" type="presOf" srcId="{EBF6E27D-CCEB-4BB7-96CF-41B9200F7DC0}" destId="{AB2CAAD0-C6B3-4C9C-B0BE-79855EF3201C}" srcOrd="0" destOrd="0" presId="urn:microsoft.com/office/officeart/2005/8/layout/default"/>
    <dgm:cxn modelId="{4F9D923A-7A0D-4CAF-A3CA-98BC15155F50}" type="presOf" srcId="{333ADB52-7B21-43F4-8AF2-BFF12AEAA6F6}" destId="{4A0F5144-B7F3-4E61-9032-20A52477FAF8}" srcOrd="0" destOrd="0" presId="urn:microsoft.com/office/officeart/2005/8/layout/default"/>
    <dgm:cxn modelId="{3C91953F-722F-4D78-B4AC-4EC38A9005C5}" srcId="{81EE51F8-EB15-4177-B1C3-76A082F40F3B}" destId="{DE07043A-5AD5-4421-BF1D-7E9F80841080}" srcOrd="7" destOrd="0" parTransId="{7DD19A1C-A974-404F-912A-C75FD50CED8B}" sibTransId="{B1147FEA-6BA8-46B0-BF16-83F3F1F02BAE}"/>
    <dgm:cxn modelId="{5D788E69-97B4-4EE2-AB52-DE57CF4D59DF}" type="presOf" srcId="{1000ABBB-E893-45AC-9FBE-9E0390822C10}" destId="{97259E78-6B09-4D09-A177-D95E5EEFF00F}" srcOrd="0" destOrd="0" presId="urn:microsoft.com/office/officeart/2005/8/layout/default"/>
    <dgm:cxn modelId="{BF99D95A-B199-4200-BEF4-650463785020}" type="presOf" srcId="{A8FF9B66-506D-42B7-9A2C-5B5B658C2BB7}" destId="{0315C098-50FC-4362-BB7C-47080B5C753C}" srcOrd="0" destOrd="0" presId="urn:microsoft.com/office/officeart/2005/8/layout/default"/>
    <dgm:cxn modelId="{A511D683-5AAB-4AA0-B25F-1D3A397998F4}" srcId="{81EE51F8-EB15-4177-B1C3-76A082F40F3B}" destId="{7D2F488A-FA8C-4850-8A72-423963E653AD}" srcOrd="3" destOrd="0" parTransId="{10361FED-E0BE-4522-A6FE-6FB1E62D27F8}" sibTransId="{AF5409E1-7630-4BED-AF3B-C75D62FB0419}"/>
    <dgm:cxn modelId="{9FA0D185-C68A-4005-BA2A-5004D1885F78}" srcId="{81EE51F8-EB15-4177-B1C3-76A082F40F3B}" destId="{0563D6D3-1698-49B6-8307-EE6459F0639F}" srcOrd="8" destOrd="0" parTransId="{B00FA9D0-2C35-4611-8465-6552FCF44B26}" sibTransId="{F58617D3-B02D-4D01-809B-75B1704FFBA1}"/>
    <dgm:cxn modelId="{D0FA588F-FB9D-4BB1-988D-BB2FBC51D1CC}" srcId="{81EE51F8-EB15-4177-B1C3-76A082F40F3B}" destId="{C49A64B6-75B5-47A8-A4E1-E69120770F44}" srcOrd="5" destOrd="0" parTransId="{FE0125A7-A5D4-4966-B073-E7F69CE1CDE1}" sibTransId="{56142A10-CEEC-453E-A19A-1B9CF8407EBE}"/>
    <dgm:cxn modelId="{14489492-98B8-4F3A-B3B4-A12D9D1CBA85}" srcId="{81EE51F8-EB15-4177-B1C3-76A082F40F3B}" destId="{EBC47C73-222E-4C11-9D19-FCAF0DEDDA83}" srcOrd="4" destOrd="0" parTransId="{E68531BA-86F9-406D-AC61-6FCF98E624EE}" sibTransId="{D5BEC1D5-D719-4321-A573-541E170133CF}"/>
    <dgm:cxn modelId="{BFBC7795-2ABF-4C45-A254-4AB9B748617A}" srcId="{81EE51F8-EB15-4177-B1C3-76A082F40F3B}" destId="{333ADB52-7B21-43F4-8AF2-BFF12AEAA6F6}" srcOrd="2" destOrd="0" parTransId="{6EC97A62-D0B3-4E08-B6FB-506E4E7D2727}" sibTransId="{AC5A916C-6050-47E9-ABDD-0C96A7A3E49F}"/>
    <dgm:cxn modelId="{BD806E9C-ED8C-4F1A-AAC1-F8A390531B01}" type="presOf" srcId="{EBC47C73-222E-4C11-9D19-FCAF0DEDDA83}" destId="{5A4C0F6A-361D-4938-BC2E-8F83FBF93C83}" srcOrd="0" destOrd="0" presId="urn:microsoft.com/office/officeart/2005/8/layout/default"/>
    <dgm:cxn modelId="{4BBDE0AC-E111-4027-B215-7FB241D1D543}" srcId="{81EE51F8-EB15-4177-B1C3-76A082F40F3B}" destId="{EBF6E27D-CCEB-4BB7-96CF-41B9200F7DC0}" srcOrd="1" destOrd="0" parTransId="{2A67271B-4571-4968-8025-A3A0FFDF39A5}" sibTransId="{AA859669-51EB-4768-81B4-DBB100821D1A}"/>
    <dgm:cxn modelId="{19A96BD2-1AE8-4B58-B5DE-64632EA1BFFE}" srcId="{81EE51F8-EB15-4177-B1C3-76A082F40F3B}" destId="{A8FF9B66-506D-42B7-9A2C-5B5B658C2BB7}" srcOrd="0" destOrd="0" parTransId="{6673C289-59E2-472A-B4B7-D549D78EAC1A}" sibTransId="{AD53260A-FE1C-4207-A45D-A3376826A0E0}"/>
    <dgm:cxn modelId="{630986ED-D82E-4D6B-AB48-E2E161FA6136}" type="presOf" srcId="{0563D6D3-1698-49B6-8307-EE6459F0639F}" destId="{CD6CFA79-880F-435C-9559-A4D508CA9BB7}" srcOrd="0" destOrd="0" presId="urn:microsoft.com/office/officeart/2005/8/layout/default"/>
    <dgm:cxn modelId="{2773A1FA-1FB3-4E04-8929-34CDB4A8D6B7}" type="presOf" srcId="{7D2F488A-FA8C-4850-8A72-423963E653AD}" destId="{0609D398-FAAA-4C80-A867-7963137A93E5}" srcOrd="0" destOrd="0" presId="urn:microsoft.com/office/officeart/2005/8/layout/default"/>
    <dgm:cxn modelId="{CD34F8FA-43D5-4C87-99FA-DB5F94583421}" type="presOf" srcId="{C49A64B6-75B5-47A8-A4E1-E69120770F44}" destId="{F85249BC-835A-4C6A-8FA3-88E9CFBEA8E8}" srcOrd="0" destOrd="0" presId="urn:microsoft.com/office/officeart/2005/8/layout/default"/>
    <dgm:cxn modelId="{DA0714FD-3AA3-410F-A894-9CDB1780DF8A}" srcId="{81EE51F8-EB15-4177-B1C3-76A082F40F3B}" destId="{1000ABBB-E893-45AC-9FBE-9E0390822C10}" srcOrd="6" destOrd="0" parTransId="{70EFC563-08FB-4AB0-B10C-3AE6EDE3A529}" sibTransId="{00DAA91F-2D88-44A0-BA02-F22B2D9359EA}"/>
    <dgm:cxn modelId="{DE861C27-16B6-4D45-BA07-9A73E0750B7D}" type="presParOf" srcId="{F31AD592-F031-4508-A3BE-333996D8345E}" destId="{0315C098-50FC-4362-BB7C-47080B5C753C}" srcOrd="0" destOrd="0" presId="urn:microsoft.com/office/officeart/2005/8/layout/default"/>
    <dgm:cxn modelId="{DE96E78A-3F9C-4FEB-ACEA-974AB16751E8}" type="presParOf" srcId="{F31AD592-F031-4508-A3BE-333996D8345E}" destId="{2586BD0D-4414-473E-8C59-DE61BA9FE9B0}" srcOrd="1" destOrd="0" presId="urn:microsoft.com/office/officeart/2005/8/layout/default"/>
    <dgm:cxn modelId="{F3317D62-1AA8-4C1E-8538-0C0475A4534B}" type="presParOf" srcId="{F31AD592-F031-4508-A3BE-333996D8345E}" destId="{AB2CAAD0-C6B3-4C9C-B0BE-79855EF3201C}" srcOrd="2" destOrd="0" presId="urn:microsoft.com/office/officeart/2005/8/layout/default"/>
    <dgm:cxn modelId="{4ADD2574-34E0-4FFF-B4D8-CF6F2851BC4B}" type="presParOf" srcId="{F31AD592-F031-4508-A3BE-333996D8345E}" destId="{8520F9E2-E57A-434D-9FE3-1874FBABD56B}" srcOrd="3" destOrd="0" presId="urn:microsoft.com/office/officeart/2005/8/layout/default"/>
    <dgm:cxn modelId="{8DF9288A-6451-451F-8977-C1854AE2BCBA}" type="presParOf" srcId="{F31AD592-F031-4508-A3BE-333996D8345E}" destId="{4A0F5144-B7F3-4E61-9032-20A52477FAF8}" srcOrd="4" destOrd="0" presId="urn:microsoft.com/office/officeart/2005/8/layout/default"/>
    <dgm:cxn modelId="{A8D5BD7F-7093-4F49-ACFC-C812DEBC4711}" type="presParOf" srcId="{F31AD592-F031-4508-A3BE-333996D8345E}" destId="{14F88131-D433-405C-883A-2B4842F00106}" srcOrd="5" destOrd="0" presId="urn:microsoft.com/office/officeart/2005/8/layout/default"/>
    <dgm:cxn modelId="{5745191E-0249-4C1A-A5FB-2186B28444D4}" type="presParOf" srcId="{F31AD592-F031-4508-A3BE-333996D8345E}" destId="{0609D398-FAAA-4C80-A867-7963137A93E5}" srcOrd="6" destOrd="0" presId="urn:microsoft.com/office/officeart/2005/8/layout/default"/>
    <dgm:cxn modelId="{54CB6E7B-BC27-4C03-960C-67D9C2D52CC7}" type="presParOf" srcId="{F31AD592-F031-4508-A3BE-333996D8345E}" destId="{F03B85A9-F5DA-4922-B98B-4F56CA8CC128}" srcOrd="7" destOrd="0" presId="urn:microsoft.com/office/officeart/2005/8/layout/default"/>
    <dgm:cxn modelId="{57BEBDC6-8A7C-404F-AE36-872F09487497}" type="presParOf" srcId="{F31AD592-F031-4508-A3BE-333996D8345E}" destId="{5A4C0F6A-361D-4938-BC2E-8F83FBF93C83}" srcOrd="8" destOrd="0" presId="urn:microsoft.com/office/officeart/2005/8/layout/default"/>
    <dgm:cxn modelId="{3BC95E63-BD27-4CF6-9471-C7616592D062}" type="presParOf" srcId="{F31AD592-F031-4508-A3BE-333996D8345E}" destId="{054245C8-B09D-426C-87AB-4B9F48144CCE}" srcOrd="9" destOrd="0" presId="urn:microsoft.com/office/officeart/2005/8/layout/default"/>
    <dgm:cxn modelId="{D908FA16-4661-45AA-A0FD-D104946F4BB2}" type="presParOf" srcId="{F31AD592-F031-4508-A3BE-333996D8345E}" destId="{F85249BC-835A-4C6A-8FA3-88E9CFBEA8E8}" srcOrd="10" destOrd="0" presId="urn:microsoft.com/office/officeart/2005/8/layout/default"/>
    <dgm:cxn modelId="{606780E5-83E6-476B-9851-3492B993A229}" type="presParOf" srcId="{F31AD592-F031-4508-A3BE-333996D8345E}" destId="{03176547-5AC2-46EC-AF5E-7556FB3A3CD8}" srcOrd="11" destOrd="0" presId="urn:microsoft.com/office/officeart/2005/8/layout/default"/>
    <dgm:cxn modelId="{2804EF49-8A4B-4EEA-898C-B2D5C71C4356}" type="presParOf" srcId="{F31AD592-F031-4508-A3BE-333996D8345E}" destId="{97259E78-6B09-4D09-A177-D95E5EEFF00F}" srcOrd="12" destOrd="0" presId="urn:microsoft.com/office/officeart/2005/8/layout/default"/>
    <dgm:cxn modelId="{9DD8AB72-2F95-43CA-82DB-D00610393E5B}" type="presParOf" srcId="{F31AD592-F031-4508-A3BE-333996D8345E}" destId="{09E71F47-60C0-4F4B-9900-35432BDC1591}" srcOrd="13" destOrd="0" presId="urn:microsoft.com/office/officeart/2005/8/layout/default"/>
    <dgm:cxn modelId="{617F2D9D-6B58-4179-8F9B-BD7862C9DCB2}" type="presParOf" srcId="{F31AD592-F031-4508-A3BE-333996D8345E}" destId="{BAA21E76-AC37-4860-A3AF-A2E86212523C}" srcOrd="14" destOrd="0" presId="urn:microsoft.com/office/officeart/2005/8/layout/default"/>
    <dgm:cxn modelId="{4E042DD3-D78B-4D48-976F-50DAEF95822D}" type="presParOf" srcId="{F31AD592-F031-4508-A3BE-333996D8345E}" destId="{325B96CD-7141-449D-B07F-1A1966005CEB}" srcOrd="15" destOrd="0" presId="urn:microsoft.com/office/officeart/2005/8/layout/default"/>
    <dgm:cxn modelId="{307EF75A-1157-4559-AA88-079A28860E37}" type="presParOf" srcId="{F31AD592-F031-4508-A3BE-333996D8345E}" destId="{CD6CFA79-880F-435C-9559-A4D508CA9BB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FA984-84DD-434B-B70C-656DDBE93744}">
      <dsp:nvSpPr>
        <dsp:cNvPr id="0" name=""/>
        <dsp:cNvSpPr/>
      </dsp:nvSpPr>
      <dsp:spPr>
        <a:xfrm>
          <a:off x="2410" y="771785"/>
          <a:ext cx="2418501" cy="967400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Write code in RStudio</a:t>
          </a:r>
        </a:p>
      </dsp:txBody>
      <dsp:txXfrm>
        <a:off x="2410" y="771785"/>
        <a:ext cx="2176651" cy="967400"/>
      </dsp:txXfrm>
    </dsp:sp>
    <dsp:sp modelId="{FEB48D1C-056B-48F0-8175-AF90D9DF04D2}">
      <dsp:nvSpPr>
        <dsp:cNvPr id="0" name=""/>
        <dsp:cNvSpPr/>
      </dsp:nvSpPr>
      <dsp:spPr>
        <a:xfrm>
          <a:off x="1937211" y="771785"/>
          <a:ext cx="2418501" cy="96740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Git to commit changes</a:t>
          </a:r>
        </a:p>
      </dsp:txBody>
      <dsp:txXfrm>
        <a:off x="2420911" y="771785"/>
        <a:ext cx="1451101" cy="967400"/>
      </dsp:txXfrm>
    </dsp:sp>
    <dsp:sp modelId="{531C56E8-E6BB-4EF8-BCB7-C57F43726EA3}">
      <dsp:nvSpPr>
        <dsp:cNvPr id="0" name=""/>
        <dsp:cNvSpPr/>
      </dsp:nvSpPr>
      <dsp:spPr>
        <a:xfrm>
          <a:off x="3872012" y="771785"/>
          <a:ext cx="2418501" cy="96740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Push to GitHub to back up and share</a:t>
          </a:r>
        </a:p>
      </dsp:txBody>
      <dsp:txXfrm>
        <a:off x="4355712" y="771785"/>
        <a:ext cx="1451101" cy="967400"/>
      </dsp:txXfrm>
    </dsp:sp>
    <dsp:sp modelId="{274178DC-BB60-47C1-9212-CB7A2E1E989D}">
      <dsp:nvSpPr>
        <dsp:cNvPr id="0" name=""/>
        <dsp:cNvSpPr/>
      </dsp:nvSpPr>
      <dsp:spPr>
        <a:xfrm>
          <a:off x="5806813" y="771785"/>
          <a:ext cx="2418501" cy="96740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Pull updates from collaborators</a:t>
          </a:r>
        </a:p>
      </dsp:txBody>
      <dsp:txXfrm>
        <a:off x="6290513" y="771785"/>
        <a:ext cx="1451101" cy="967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3EF6A-DC90-420F-9C56-C2A4C11D6118}">
      <dsp:nvSpPr>
        <dsp:cNvPr id="0" name=""/>
        <dsp:cNvSpPr/>
      </dsp:nvSpPr>
      <dsp:spPr>
        <a:xfrm>
          <a:off x="6254" y="69462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45045" y="108253"/>
        <a:ext cx="2140194" cy="1616732"/>
      </dsp:txXfrm>
    </dsp:sp>
    <dsp:sp modelId="{C360C90F-894A-4C3A-A4CB-51A83BBD230B}">
      <dsp:nvSpPr>
        <dsp:cNvPr id="0" name=""/>
        <dsp:cNvSpPr/>
      </dsp:nvSpPr>
      <dsp:spPr>
        <a:xfrm>
          <a:off x="6254" y="1724985"/>
          <a:ext cx="2217776" cy="7118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Repository (repo):</a:t>
          </a:r>
          <a:r>
            <a:rPr lang="en-US" sz="1200" kern="1200" baseline="0"/>
            <a:t> A project folder tracked by Git</a:t>
          </a:r>
          <a:endParaRPr lang="en-US" sz="1200" kern="1200"/>
        </a:p>
      </dsp:txBody>
      <dsp:txXfrm>
        <a:off x="6254" y="1724985"/>
        <a:ext cx="1561814" cy="711874"/>
      </dsp:txXfrm>
    </dsp:sp>
    <dsp:sp modelId="{895D7354-85B0-47A4-BA0A-BD2A43F6E36F}">
      <dsp:nvSpPr>
        <dsp:cNvPr id="0" name=""/>
        <dsp:cNvSpPr/>
      </dsp:nvSpPr>
      <dsp:spPr>
        <a:xfrm>
          <a:off x="1630805" y="1838060"/>
          <a:ext cx="776221" cy="7762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E1F75-8722-42B6-B7D7-06058D2E7AC0}">
      <dsp:nvSpPr>
        <dsp:cNvPr id="0" name=""/>
        <dsp:cNvSpPr/>
      </dsp:nvSpPr>
      <dsp:spPr>
        <a:xfrm>
          <a:off x="2599331" y="69462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53821"/>
              <a:satOff val="-3315"/>
              <a:lumOff val="-8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D14DB-39B4-48C4-AF74-0410B3C0D762}">
      <dsp:nvSpPr>
        <dsp:cNvPr id="0" name=""/>
        <dsp:cNvSpPr/>
      </dsp:nvSpPr>
      <dsp:spPr>
        <a:xfrm>
          <a:off x="2599331" y="1724985"/>
          <a:ext cx="2217776" cy="711874"/>
        </a:xfrm>
        <a:prstGeom prst="rect">
          <a:avLst/>
        </a:prstGeom>
        <a:solidFill>
          <a:schemeClr val="accent3">
            <a:hueOff val="-53821"/>
            <a:satOff val="-3315"/>
            <a:lumOff val="-896"/>
            <a:alphaOff val="0"/>
          </a:schemeClr>
        </a:solidFill>
        <a:ln w="9525" cap="flat" cmpd="sng" algn="ctr">
          <a:solidFill>
            <a:schemeClr val="accent3">
              <a:hueOff val="-53821"/>
              <a:satOff val="-3315"/>
              <a:lumOff val="-896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53821"/>
              <a:satOff val="-3315"/>
              <a:lumOff val="-896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Commit:</a:t>
          </a:r>
          <a:r>
            <a:rPr lang="en-US" sz="1200" kern="1200" baseline="0"/>
            <a:t> A snapshot of your project at a specific point in time</a:t>
          </a:r>
          <a:endParaRPr lang="en-US" sz="1200" kern="1200"/>
        </a:p>
      </dsp:txBody>
      <dsp:txXfrm>
        <a:off x="2599331" y="1724985"/>
        <a:ext cx="1561814" cy="711874"/>
      </dsp:txXfrm>
    </dsp:sp>
    <dsp:sp modelId="{E7F576C6-1EED-4F43-8357-2522D5A0440B}">
      <dsp:nvSpPr>
        <dsp:cNvPr id="0" name=""/>
        <dsp:cNvSpPr/>
      </dsp:nvSpPr>
      <dsp:spPr>
        <a:xfrm>
          <a:off x="4223882" y="1838060"/>
          <a:ext cx="776221" cy="7762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34283"/>
              <a:satOff val="-3336"/>
              <a:lumOff val="-2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FC629-FF00-44B2-91CB-CB9F044212CF}">
      <dsp:nvSpPr>
        <dsp:cNvPr id="0" name=""/>
        <dsp:cNvSpPr/>
      </dsp:nvSpPr>
      <dsp:spPr>
        <a:xfrm>
          <a:off x="5192408" y="69462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07642"/>
              <a:satOff val="-6631"/>
              <a:lumOff val="-17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BC0AC-7259-44F6-908D-D434640A67EC}">
      <dsp:nvSpPr>
        <dsp:cNvPr id="0" name=""/>
        <dsp:cNvSpPr/>
      </dsp:nvSpPr>
      <dsp:spPr>
        <a:xfrm>
          <a:off x="5192408" y="1724985"/>
          <a:ext cx="2217776" cy="711874"/>
        </a:xfrm>
        <a:prstGeom prst="rect">
          <a:avLst/>
        </a:prstGeom>
        <a:solidFill>
          <a:schemeClr val="accent3">
            <a:hueOff val="-107642"/>
            <a:satOff val="-6631"/>
            <a:lumOff val="-1793"/>
            <a:alphaOff val="0"/>
          </a:schemeClr>
        </a:solidFill>
        <a:ln w="9525" cap="flat" cmpd="sng" algn="ctr">
          <a:solidFill>
            <a:schemeClr val="accent3">
              <a:hueOff val="-107642"/>
              <a:satOff val="-6631"/>
              <a:lumOff val="-1793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107642"/>
              <a:satOff val="-6631"/>
              <a:lumOff val="-1793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Staging area:</a:t>
          </a:r>
          <a:r>
            <a:rPr lang="en-US" sz="1200" kern="1200" baseline="0" dirty="0"/>
            <a:t> Where changes are prepared before committing</a:t>
          </a:r>
          <a:endParaRPr lang="en-US" sz="1200" kern="1200" dirty="0"/>
        </a:p>
      </dsp:txBody>
      <dsp:txXfrm>
        <a:off x="5192408" y="1724985"/>
        <a:ext cx="1561814" cy="711874"/>
      </dsp:txXfrm>
    </dsp:sp>
    <dsp:sp modelId="{150F0760-A48F-4AD4-B3CD-52D0E7980C75}">
      <dsp:nvSpPr>
        <dsp:cNvPr id="0" name=""/>
        <dsp:cNvSpPr/>
      </dsp:nvSpPr>
      <dsp:spPr>
        <a:xfrm>
          <a:off x="6816960" y="1838060"/>
          <a:ext cx="776221" cy="77622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68566"/>
              <a:satOff val="-6671"/>
              <a:lumOff val="-5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D0436-BFFA-4132-8F6A-11E2A2200276}">
      <dsp:nvSpPr>
        <dsp:cNvPr id="0" name=""/>
        <dsp:cNvSpPr/>
      </dsp:nvSpPr>
      <dsp:spPr>
        <a:xfrm>
          <a:off x="7785485" y="69462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61463"/>
              <a:satOff val="-9946"/>
              <a:lumOff val="-26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12DCB-C399-4CA9-B67C-258DCE6B3998}">
      <dsp:nvSpPr>
        <dsp:cNvPr id="0" name=""/>
        <dsp:cNvSpPr/>
      </dsp:nvSpPr>
      <dsp:spPr>
        <a:xfrm>
          <a:off x="7785485" y="1724985"/>
          <a:ext cx="2217776" cy="711874"/>
        </a:xfrm>
        <a:prstGeom prst="rect">
          <a:avLst/>
        </a:prstGeom>
        <a:solidFill>
          <a:schemeClr val="accent3">
            <a:hueOff val="-161463"/>
            <a:satOff val="-9946"/>
            <a:lumOff val="-2689"/>
            <a:alphaOff val="0"/>
          </a:schemeClr>
        </a:solidFill>
        <a:ln w="9525" cap="flat" cmpd="sng" algn="ctr">
          <a:solidFill>
            <a:schemeClr val="accent3">
              <a:hueOff val="-161463"/>
              <a:satOff val="-9946"/>
              <a:lumOff val="-2689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161463"/>
              <a:satOff val="-9946"/>
              <a:lumOff val="-2689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Branch:</a:t>
          </a:r>
          <a:r>
            <a:rPr lang="en-US" sz="1200" kern="1200" baseline="0" dirty="0"/>
            <a:t> A parallel version of your project for testing or new features</a:t>
          </a:r>
          <a:endParaRPr lang="en-US" sz="1200" kern="1200" dirty="0"/>
        </a:p>
      </dsp:txBody>
      <dsp:txXfrm>
        <a:off x="7785485" y="1724985"/>
        <a:ext cx="1561814" cy="711874"/>
      </dsp:txXfrm>
    </dsp:sp>
    <dsp:sp modelId="{7200079B-A47B-4E1D-BD45-824CB2F7F8DB}">
      <dsp:nvSpPr>
        <dsp:cNvPr id="0" name=""/>
        <dsp:cNvSpPr/>
      </dsp:nvSpPr>
      <dsp:spPr>
        <a:xfrm>
          <a:off x="9410037" y="1838060"/>
          <a:ext cx="776221" cy="77622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102849"/>
              <a:satOff val="-10007"/>
              <a:lumOff val="-8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DE7E3-E220-4E32-9FC0-1BB172646DDB}">
      <dsp:nvSpPr>
        <dsp:cNvPr id="0" name=""/>
        <dsp:cNvSpPr/>
      </dsp:nvSpPr>
      <dsp:spPr>
        <a:xfrm>
          <a:off x="6254" y="2998728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215283"/>
              <a:satOff val="-13261"/>
              <a:lumOff val="-35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03F02-CF45-46D4-BE56-EA36B3B9B668}">
      <dsp:nvSpPr>
        <dsp:cNvPr id="0" name=""/>
        <dsp:cNvSpPr/>
      </dsp:nvSpPr>
      <dsp:spPr>
        <a:xfrm>
          <a:off x="6254" y="4654251"/>
          <a:ext cx="2217776" cy="711874"/>
        </a:xfrm>
        <a:prstGeom prst="rect">
          <a:avLst/>
        </a:prstGeom>
        <a:solidFill>
          <a:schemeClr val="accent3">
            <a:hueOff val="-215283"/>
            <a:satOff val="-13261"/>
            <a:lumOff val="-3585"/>
            <a:alphaOff val="0"/>
          </a:schemeClr>
        </a:solidFill>
        <a:ln w="9525" cap="flat" cmpd="sng" algn="ctr">
          <a:solidFill>
            <a:schemeClr val="accent3">
              <a:hueOff val="-215283"/>
              <a:satOff val="-13261"/>
              <a:lumOff val="-3585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215283"/>
              <a:satOff val="-13261"/>
              <a:lumOff val="-3585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Merge:</a:t>
          </a:r>
          <a:r>
            <a:rPr lang="en-US" sz="1200" kern="1200" baseline="0" dirty="0"/>
            <a:t> Combining changes from one branch into another</a:t>
          </a:r>
          <a:endParaRPr lang="en-US" sz="1200" kern="1200" dirty="0"/>
        </a:p>
      </dsp:txBody>
      <dsp:txXfrm>
        <a:off x="6254" y="4654251"/>
        <a:ext cx="1561814" cy="711874"/>
      </dsp:txXfrm>
    </dsp:sp>
    <dsp:sp modelId="{72D7149D-8C95-4071-9304-032BF5B3F39A}">
      <dsp:nvSpPr>
        <dsp:cNvPr id="0" name=""/>
        <dsp:cNvSpPr/>
      </dsp:nvSpPr>
      <dsp:spPr>
        <a:xfrm>
          <a:off x="1630805" y="4767326"/>
          <a:ext cx="776221" cy="77622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137132"/>
              <a:satOff val="-13342"/>
              <a:lumOff val="-11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85B13-70C6-46B5-BED3-B43BE89680A8}">
      <dsp:nvSpPr>
        <dsp:cNvPr id="0" name=""/>
        <dsp:cNvSpPr/>
      </dsp:nvSpPr>
      <dsp:spPr>
        <a:xfrm>
          <a:off x="2599331" y="2998728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269104"/>
              <a:satOff val="-16576"/>
              <a:lumOff val="-44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2A4D0-B931-4FC0-B50A-055F628EE5DF}">
      <dsp:nvSpPr>
        <dsp:cNvPr id="0" name=""/>
        <dsp:cNvSpPr/>
      </dsp:nvSpPr>
      <dsp:spPr>
        <a:xfrm>
          <a:off x="2599331" y="4654251"/>
          <a:ext cx="2217776" cy="711874"/>
        </a:xfrm>
        <a:prstGeom prst="rect">
          <a:avLst/>
        </a:prstGeom>
        <a:solidFill>
          <a:schemeClr val="accent3">
            <a:hueOff val="-269104"/>
            <a:satOff val="-16576"/>
            <a:lumOff val="-4481"/>
            <a:alphaOff val="0"/>
          </a:schemeClr>
        </a:solidFill>
        <a:ln w="9525" cap="flat" cmpd="sng" algn="ctr">
          <a:solidFill>
            <a:schemeClr val="accent3">
              <a:hueOff val="-269104"/>
              <a:satOff val="-16576"/>
              <a:lumOff val="-4481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269104"/>
              <a:satOff val="-16576"/>
              <a:lumOff val="-4481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Remote:</a:t>
          </a:r>
          <a:r>
            <a:rPr lang="en-US" sz="1200" kern="1200" baseline="0" dirty="0"/>
            <a:t> A version of your repo hosted online (e.g., on GitHub)</a:t>
          </a:r>
          <a:endParaRPr lang="en-US" sz="1200" kern="1200" dirty="0"/>
        </a:p>
      </dsp:txBody>
      <dsp:txXfrm>
        <a:off x="2599331" y="4654251"/>
        <a:ext cx="1561814" cy="711874"/>
      </dsp:txXfrm>
    </dsp:sp>
    <dsp:sp modelId="{945E360E-F1B7-46A5-A17E-D2E9787DBC29}">
      <dsp:nvSpPr>
        <dsp:cNvPr id="0" name=""/>
        <dsp:cNvSpPr/>
      </dsp:nvSpPr>
      <dsp:spPr>
        <a:xfrm>
          <a:off x="4223882" y="4767326"/>
          <a:ext cx="776221" cy="77622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171415"/>
              <a:satOff val="-16678"/>
              <a:lumOff val="-14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702CC-7C7B-4EFF-9371-7973BC080286}">
      <dsp:nvSpPr>
        <dsp:cNvPr id="0" name=""/>
        <dsp:cNvSpPr/>
      </dsp:nvSpPr>
      <dsp:spPr>
        <a:xfrm>
          <a:off x="5192408" y="2998728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322925"/>
              <a:satOff val="-19892"/>
              <a:lumOff val="-53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9E934-D0B0-4D99-878D-BE5C8CA341B3}">
      <dsp:nvSpPr>
        <dsp:cNvPr id="0" name=""/>
        <dsp:cNvSpPr/>
      </dsp:nvSpPr>
      <dsp:spPr>
        <a:xfrm>
          <a:off x="5192408" y="4654251"/>
          <a:ext cx="2217776" cy="711874"/>
        </a:xfrm>
        <a:prstGeom prst="rect">
          <a:avLst/>
        </a:prstGeom>
        <a:solidFill>
          <a:schemeClr val="accent3">
            <a:hueOff val="-322925"/>
            <a:satOff val="-19892"/>
            <a:lumOff val="-5378"/>
            <a:alphaOff val="0"/>
          </a:schemeClr>
        </a:solidFill>
        <a:ln w="9525" cap="flat" cmpd="sng" algn="ctr">
          <a:solidFill>
            <a:schemeClr val="accent3">
              <a:hueOff val="-322925"/>
              <a:satOff val="-19892"/>
              <a:lumOff val="-5378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322925"/>
              <a:satOff val="-19892"/>
              <a:lumOff val="-5378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Clone:</a:t>
          </a:r>
          <a:r>
            <a:rPr lang="en-US" sz="1200" kern="1200" baseline="0"/>
            <a:t> A copy of a remote repo on your local machine</a:t>
          </a:r>
          <a:endParaRPr lang="en-US" sz="1200" kern="1200"/>
        </a:p>
      </dsp:txBody>
      <dsp:txXfrm>
        <a:off x="5192408" y="4654251"/>
        <a:ext cx="1561814" cy="711874"/>
      </dsp:txXfrm>
    </dsp:sp>
    <dsp:sp modelId="{2E126925-81E2-4AAB-97E8-DC0D858931AD}">
      <dsp:nvSpPr>
        <dsp:cNvPr id="0" name=""/>
        <dsp:cNvSpPr/>
      </dsp:nvSpPr>
      <dsp:spPr>
        <a:xfrm>
          <a:off x="6816960" y="4767326"/>
          <a:ext cx="776221" cy="77622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205698"/>
              <a:satOff val="-20013"/>
              <a:lumOff val="-17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89679-7E96-4AE4-AE6F-D61A3BD4BFDD}">
      <dsp:nvSpPr>
        <dsp:cNvPr id="0" name=""/>
        <dsp:cNvSpPr/>
      </dsp:nvSpPr>
      <dsp:spPr>
        <a:xfrm>
          <a:off x="7785485" y="2998728"/>
          <a:ext cx="2217776" cy="165552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376746"/>
              <a:satOff val="-23207"/>
              <a:lumOff val="-62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8094-5CAC-4ADB-B361-87B0C8A69C3B}">
      <dsp:nvSpPr>
        <dsp:cNvPr id="0" name=""/>
        <dsp:cNvSpPr/>
      </dsp:nvSpPr>
      <dsp:spPr>
        <a:xfrm>
          <a:off x="7785485" y="4654251"/>
          <a:ext cx="2217776" cy="711874"/>
        </a:xfrm>
        <a:prstGeom prst="rect">
          <a:avLst/>
        </a:prstGeom>
        <a:solidFill>
          <a:schemeClr val="accent3">
            <a:hueOff val="-376746"/>
            <a:satOff val="-23207"/>
            <a:lumOff val="-6274"/>
            <a:alphaOff val="0"/>
          </a:schemeClr>
        </a:solidFill>
        <a:ln w="9525" cap="flat" cmpd="sng" algn="ctr">
          <a:solidFill>
            <a:schemeClr val="accent3">
              <a:hueOff val="-376746"/>
              <a:satOff val="-23207"/>
              <a:lumOff val="-6274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-376746"/>
              <a:satOff val="-23207"/>
              <a:lumOff val="-6274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Push/Pull:</a:t>
          </a:r>
          <a:r>
            <a:rPr lang="en-US" sz="1200" kern="1200" baseline="0"/>
            <a:t> Send changes to or fetch updates from a remote repo</a:t>
          </a:r>
          <a:endParaRPr lang="en-US" sz="1200" kern="1200"/>
        </a:p>
      </dsp:txBody>
      <dsp:txXfrm>
        <a:off x="7785485" y="4654251"/>
        <a:ext cx="1561814" cy="711874"/>
      </dsp:txXfrm>
    </dsp:sp>
    <dsp:sp modelId="{3AC17739-B1EC-4A71-8801-062CD857849D}">
      <dsp:nvSpPr>
        <dsp:cNvPr id="0" name=""/>
        <dsp:cNvSpPr/>
      </dsp:nvSpPr>
      <dsp:spPr>
        <a:xfrm>
          <a:off x="9410037" y="4767326"/>
          <a:ext cx="776221" cy="776221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-239981"/>
              <a:satOff val="-23349"/>
              <a:lumOff val="-20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5C098-50FC-4362-BB7C-47080B5C753C}">
      <dsp:nvSpPr>
        <dsp:cNvPr id="0" name=""/>
        <dsp:cNvSpPr/>
      </dsp:nvSpPr>
      <dsp:spPr>
        <a:xfrm>
          <a:off x="933828" y="641"/>
          <a:ext cx="2278665" cy="1367199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⚠️ Merge Conflicts</a:t>
          </a:r>
          <a:endParaRPr lang="en-US" sz="2000" kern="1200"/>
        </a:p>
      </dsp:txBody>
      <dsp:txXfrm>
        <a:off x="933828" y="641"/>
        <a:ext cx="2278665" cy="1367199"/>
      </dsp:txXfrm>
    </dsp:sp>
    <dsp:sp modelId="{AB2CAAD0-C6B3-4C9C-B0BE-79855EF3201C}">
      <dsp:nvSpPr>
        <dsp:cNvPr id="0" name=""/>
        <dsp:cNvSpPr/>
      </dsp:nvSpPr>
      <dsp:spPr>
        <a:xfrm>
          <a:off x="3440360" y="641"/>
          <a:ext cx="2278665" cy="1367199"/>
        </a:xfrm>
        <a:prstGeom prst="rect">
          <a:avLst/>
        </a:prstGeom>
        <a:solidFill>
          <a:schemeClr val="accent5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Occur when multiple people edit the same lines of code. </a:t>
          </a:r>
          <a:endParaRPr lang="en-US" sz="2000" kern="1200" dirty="0"/>
        </a:p>
      </dsp:txBody>
      <dsp:txXfrm>
        <a:off x="3440360" y="641"/>
        <a:ext cx="2278665" cy="1367199"/>
      </dsp:txXfrm>
    </dsp:sp>
    <dsp:sp modelId="{4A0F5144-B7F3-4E61-9032-20A52477FAF8}">
      <dsp:nvSpPr>
        <dsp:cNvPr id="0" name=""/>
        <dsp:cNvSpPr/>
      </dsp:nvSpPr>
      <dsp:spPr>
        <a:xfrm>
          <a:off x="5946893" y="641"/>
          <a:ext cx="2278665" cy="1367199"/>
        </a:xfrm>
        <a:prstGeom prst="rect">
          <a:avLst/>
        </a:prstGeom>
        <a:solidFill>
          <a:schemeClr val="accent6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Solution:</a:t>
          </a:r>
          <a:r>
            <a:rPr lang="en-US" sz="2000" b="0" i="0" kern="1200" baseline="0"/>
            <a:t> Communicate with collaborators and pull frequently. </a:t>
          </a:r>
          <a:endParaRPr lang="en-US" sz="2000" kern="1200"/>
        </a:p>
      </dsp:txBody>
      <dsp:txXfrm>
        <a:off x="5946893" y="641"/>
        <a:ext cx="2278665" cy="1367199"/>
      </dsp:txXfrm>
    </dsp:sp>
    <dsp:sp modelId="{0609D398-FAAA-4C80-A867-7963137A93E5}">
      <dsp:nvSpPr>
        <dsp:cNvPr id="0" name=""/>
        <dsp:cNvSpPr/>
      </dsp:nvSpPr>
      <dsp:spPr>
        <a:xfrm>
          <a:off x="933828" y="1595707"/>
          <a:ext cx="2278665" cy="1367199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📦 Large Files</a:t>
          </a:r>
          <a:endParaRPr lang="en-US" sz="2000" kern="1200"/>
        </a:p>
      </dsp:txBody>
      <dsp:txXfrm>
        <a:off x="933828" y="1595707"/>
        <a:ext cx="2278665" cy="1367199"/>
      </dsp:txXfrm>
    </dsp:sp>
    <dsp:sp modelId="{5A4C0F6A-361D-4938-BC2E-8F83FBF93C83}">
      <dsp:nvSpPr>
        <dsp:cNvPr id="0" name=""/>
        <dsp:cNvSpPr/>
      </dsp:nvSpPr>
      <dsp:spPr>
        <a:xfrm>
          <a:off x="3440360" y="1595707"/>
          <a:ext cx="2278665" cy="1367199"/>
        </a:xfrm>
        <a:prstGeom prst="rect">
          <a:avLst/>
        </a:prstGeom>
        <a:solidFill>
          <a:schemeClr val="accent5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Git struggles with large datasets (e.g., raw sequencing files). </a:t>
          </a:r>
          <a:endParaRPr lang="en-US" sz="2000" kern="1200" dirty="0"/>
        </a:p>
      </dsp:txBody>
      <dsp:txXfrm>
        <a:off x="3440360" y="1595707"/>
        <a:ext cx="2278665" cy="1367199"/>
      </dsp:txXfrm>
    </dsp:sp>
    <dsp:sp modelId="{F85249BC-835A-4C6A-8FA3-88E9CFBEA8E8}">
      <dsp:nvSpPr>
        <dsp:cNvPr id="0" name=""/>
        <dsp:cNvSpPr/>
      </dsp:nvSpPr>
      <dsp:spPr>
        <a:xfrm>
          <a:off x="5946893" y="1595707"/>
          <a:ext cx="2278665" cy="1367199"/>
        </a:xfrm>
        <a:prstGeom prst="rect">
          <a:avLst/>
        </a:prstGeom>
        <a:solidFill>
          <a:schemeClr val="accent6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Solution:</a:t>
          </a:r>
          <a:r>
            <a:rPr lang="en-US" sz="2000" b="0" i="0" kern="1200" baseline="0"/>
            <a:t> Use .gitignore to exclude large files or use Git LFS. </a:t>
          </a:r>
          <a:endParaRPr lang="en-US" sz="2000" kern="1200"/>
        </a:p>
      </dsp:txBody>
      <dsp:txXfrm>
        <a:off x="5946893" y="1595707"/>
        <a:ext cx="2278665" cy="1367199"/>
      </dsp:txXfrm>
    </dsp:sp>
    <dsp:sp modelId="{97259E78-6B09-4D09-A177-D95E5EEFF00F}">
      <dsp:nvSpPr>
        <dsp:cNvPr id="0" name=""/>
        <dsp:cNvSpPr/>
      </dsp:nvSpPr>
      <dsp:spPr>
        <a:xfrm>
          <a:off x="933828" y="3190773"/>
          <a:ext cx="2278665" cy="1367199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🔄 Sync Issues</a:t>
          </a:r>
          <a:endParaRPr lang="en-US" sz="2000" kern="1200"/>
        </a:p>
      </dsp:txBody>
      <dsp:txXfrm>
        <a:off x="933828" y="3190773"/>
        <a:ext cx="2278665" cy="1367199"/>
      </dsp:txXfrm>
    </dsp:sp>
    <dsp:sp modelId="{BAA21E76-AC37-4860-A3AF-A2E86212523C}">
      <dsp:nvSpPr>
        <dsp:cNvPr id="0" name=""/>
        <dsp:cNvSpPr/>
      </dsp:nvSpPr>
      <dsp:spPr>
        <a:xfrm>
          <a:off x="3440360" y="3190773"/>
          <a:ext cx="2278665" cy="1367199"/>
        </a:xfrm>
        <a:prstGeom prst="rect">
          <a:avLst/>
        </a:prstGeom>
        <a:solidFill>
          <a:schemeClr val="accent5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Forgetting to pull before pushing can cause errors. </a:t>
          </a:r>
          <a:endParaRPr lang="en-US" sz="2000" kern="1200" dirty="0"/>
        </a:p>
      </dsp:txBody>
      <dsp:txXfrm>
        <a:off x="3440360" y="3190773"/>
        <a:ext cx="2278665" cy="1367199"/>
      </dsp:txXfrm>
    </dsp:sp>
    <dsp:sp modelId="{CD6CFA79-880F-435C-9559-A4D508CA9BB7}">
      <dsp:nvSpPr>
        <dsp:cNvPr id="0" name=""/>
        <dsp:cNvSpPr/>
      </dsp:nvSpPr>
      <dsp:spPr>
        <a:xfrm>
          <a:off x="5946893" y="3190773"/>
          <a:ext cx="2278665" cy="1367199"/>
        </a:xfrm>
        <a:prstGeom prst="rect">
          <a:avLst/>
        </a:prstGeom>
        <a:solidFill>
          <a:schemeClr val="accent6">
            <a:lumMod val="7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Solution:</a:t>
          </a:r>
          <a:r>
            <a:rPr lang="en-US" sz="2000" b="0" i="0" kern="1200" baseline="0" dirty="0"/>
            <a:t> Always git pull before starting work and before pushing. </a:t>
          </a:r>
          <a:endParaRPr lang="en-US" sz="2000" kern="1200" dirty="0"/>
        </a:p>
      </dsp:txBody>
      <dsp:txXfrm>
        <a:off x="5946893" y="3190773"/>
        <a:ext cx="2278665" cy="136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88E50-893E-495F-850E-3C4AC343B3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44EB6-F71F-4EF6-A62F-D7EA35B9E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github</a:t>
            </a:r>
            <a:r>
              <a:rPr lang="en-US" dirty="0"/>
              <a:t> and walk through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8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2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8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Complex workflows</a:t>
            </a:r>
            <a:r>
              <a:rPr lang="en-US" dirty="0"/>
              <a:t>: Multiple scripts, data files, and collaborators</a:t>
            </a:r>
          </a:p>
          <a:p>
            <a:r>
              <a:rPr lang="en-US" b="1" dirty="0"/>
              <a:t>Reproducibility crisis</a:t>
            </a:r>
            <a:r>
              <a:rPr lang="en-US" dirty="0"/>
              <a:t>: Difficulty replicating results without proper tracking</a:t>
            </a:r>
          </a:p>
          <a:p>
            <a:r>
              <a:rPr lang="en-US" b="1" dirty="0"/>
              <a:t>Data integrity</a:t>
            </a:r>
            <a:r>
              <a:rPr lang="en-US" dirty="0"/>
              <a:t>: Risk of overwriting or losing important files</a:t>
            </a:r>
          </a:p>
          <a:p>
            <a:r>
              <a:rPr lang="en-US" b="1" dirty="0"/>
              <a:t>Collaboration hurdles</a:t>
            </a:r>
            <a:r>
              <a:rPr lang="en-US" dirty="0"/>
              <a:t>: Conflicting edits, unclear file versions</a:t>
            </a:r>
          </a:p>
          <a:p>
            <a:r>
              <a:rPr lang="en-US" b="1" dirty="0"/>
              <a:t>Documentation gaps</a:t>
            </a:r>
            <a:r>
              <a:rPr lang="en-US" dirty="0"/>
              <a:t>: Lack of clear history of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9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GitHub is not Git itself—it’s a service built on top of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makes it easier to use Git without needing the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1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9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keep your repo lightweight and focused on code</a:t>
            </a:r>
          </a:p>
          <a:p>
            <a:r>
              <a:rPr lang="en-US" dirty="0"/>
              <a:t>Emphasize that .</a:t>
            </a:r>
            <a:r>
              <a:rPr lang="en-US" dirty="0" err="1"/>
              <a:t>gitignore</a:t>
            </a:r>
            <a:r>
              <a:rPr lang="en-US" dirty="0"/>
              <a:t> prevents accidental commits of large or sensitive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4EB6-F71F-4EF6-A62F-D7EA35B9EA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422A360-56F8-493B-BDD9-9786C5F1C0A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7DAE-CFEF-4B20-A939-E703A29A4BDA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E03F-FFCD-40AA-9891-2E7B21D6A804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5A69B-9338-45C1-B780-40B0B21EEBE5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861C-D786-4841-8FC3-8D3A7C42F6FA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30D1-CD22-4818-AB67-6333C47986AF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151D-A889-467C-A660-D4385FA9200A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8488-FF5C-485F-943D-96C0BA9334D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BDB4B-78D9-4E49-9813-8692D08F1A8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BEAE-77DA-400C-AE84-1D67695D512C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D86D-610D-4B90-9030-DD4FE535E28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B3CB6B0-6617-4A85-9160-9E97413AF5B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Bierstadt" panose="020B00040202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Bierstadt" panose="020B0004020202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Bierstadt" panose="020B0004020202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Bierstadt" panose="020B0004020202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Bierstadt" panose="020B0004020202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Bierstadt" panose="020B0004020202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verma/github_test_are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git-wallpaper-mzeqs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breyodom?tab=repositorie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www.meme-arsenal.com/en/create/meme/205767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happygitwith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ithub.com/en/get-starte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git-basics/set-up-git" TargetMode="External"/><Relationship Id="rId2" Type="http://schemas.openxmlformats.org/officeDocument/2006/relationships/hyperlink" Target="https://github.com/git-guides/install-gi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time-machi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q=github&amp;imgurl=https%3A%2F%2Ffinevpn.org%2Fwp-content%2Fuploads%2F2024%2F02%2Fgithub-logo-logo.png&amp;imgrefurl=https%3A%2F%2Ffinevpn.org%2Fservices%2Fgithub%2F&amp;docid=BNO44O2P7oa-OM&amp;tbnid=xa1EgQXRotgnJM&amp;vet=12ahUKEwjWptu-0NaNAxWmFlkFHUlwCs8QM3oECHUQAA..i&amp;w=512&amp;h=512&amp;hcb=2&amp;ved=2ahUKEwjWptu-0NaNAxWmFlkFHUlwCs8QM3oECHUQA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43A1-48BA-62AD-7B8C-C8B9A04D1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10027451" cy="4041648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Bahnschrift SemiBold" panose="020B0502040204020203" pitchFamily="34" charset="0"/>
              </a:rPr>
              <a:t>How to become a</a:t>
            </a:r>
            <a:br>
              <a:rPr lang="en-US" sz="9600" dirty="0">
                <a:latin typeface="Bahnschrift SemiBold" panose="020B0502040204020203" pitchFamily="34" charset="0"/>
              </a:rPr>
            </a:br>
            <a:r>
              <a:rPr lang="en-US" sz="9600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GIT EXPERT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B9528-E17D-D382-A129-CAB2454CC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Aubrey Odom</a:t>
            </a:r>
          </a:p>
          <a:p>
            <a:r>
              <a:rPr lang="en-US" dirty="0"/>
              <a:t>Certified Git Expert™️*</a:t>
            </a:r>
          </a:p>
          <a:p>
            <a:r>
              <a:rPr lang="en-US" dirty="0"/>
              <a:t>Johnson Lab Meeting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E052-B54A-ECD7-3873-231871A8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EE271-2051-D41F-1829-09A1D588926A}"/>
              </a:ext>
            </a:extLst>
          </p:cNvPr>
          <p:cNvSpPr txBox="1"/>
          <p:nvPr/>
        </p:nvSpPr>
        <p:spPr>
          <a:xfrm>
            <a:off x="1472886" y="6513693"/>
            <a:ext cx="61018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*according to me</a:t>
            </a:r>
          </a:p>
        </p:txBody>
      </p:sp>
    </p:spTree>
    <p:extLst>
      <p:ext uri="{BB962C8B-B14F-4D97-AF65-F5344CB8AC3E}">
        <p14:creationId xmlns:p14="http://schemas.microsoft.com/office/powerpoint/2010/main" val="140818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8AD8-AF73-E040-706E-639DD1C3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accent6">
                    <a:lumMod val="75000"/>
                  </a:schemeClr>
                </a:solidFill>
              </a:rPr>
              <a:t>RStudio</a:t>
            </a:r>
            <a:r>
              <a:rPr lang="en-US" sz="3400" b="1" dirty="0"/>
              <a:t>: </a:t>
            </a:r>
            <a:br>
              <a:rPr lang="en-US" sz="3400" b="1" dirty="0"/>
            </a:br>
            <a:r>
              <a:rPr lang="en-US" sz="3400" b="1" dirty="0"/>
              <a:t>Your IDE for R and Git Integration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624F43-9F79-5A2A-E5A6-452EB8D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3" r="50816" b="-1"/>
          <a:stretch>
            <a:fillRect/>
          </a:stretch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D908-3857-E62D-CCBA-889FD42D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 sz="2000" b="1" dirty="0"/>
              <a:t>Integrated Development Environment (IDE)</a:t>
            </a:r>
            <a:r>
              <a:rPr lang="en-US" sz="2000" dirty="0"/>
              <a:t> for R</a:t>
            </a:r>
          </a:p>
          <a:p>
            <a:r>
              <a:rPr lang="en-US" sz="2000" dirty="0"/>
              <a:t>Provides tools for: </a:t>
            </a:r>
          </a:p>
          <a:p>
            <a:pPr lvl="1"/>
            <a:r>
              <a:rPr lang="en-US" sz="1800" dirty="0"/>
              <a:t>Writing/running scripts</a:t>
            </a:r>
          </a:p>
          <a:p>
            <a:pPr lvl="1"/>
            <a:r>
              <a:rPr lang="en-US" sz="1800" dirty="0" err="1"/>
              <a:t>RMarkdown</a:t>
            </a:r>
            <a:r>
              <a:rPr lang="en-US" sz="1800" dirty="0"/>
              <a:t> reports</a:t>
            </a:r>
          </a:p>
          <a:p>
            <a:pPr lvl="1"/>
            <a:r>
              <a:rPr lang="en-US" sz="1800" dirty="0"/>
              <a:t>Managing projects &amp; files</a:t>
            </a:r>
          </a:p>
          <a:p>
            <a:r>
              <a:rPr lang="en-US" sz="2000" dirty="0"/>
              <a:t>Built-in support for </a:t>
            </a:r>
            <a:r>
              <a:rPr lang="en-US" sz="2000" b="1" dirty="0"/>
              <a:t>Git version control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67FF-BE93-8C3F-D091-E8D33824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35E8-C9DA-4E1C-1BA2-650CF7FC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Integration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3DAA-807B-B86F-9A4A-6E469511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16479"/>
            <a:ext cx="8595360" cy="3563658"/>
          </a:xfrm>
        </p:spPr>
        <p:txBody>
          <a:bodyPr/>
          <a:lstStyle/>
          <a:p>
            <a:r>
              <a:rPr lang="en-US" b="1" dirty="0"/>
              <a:t>Git</a:t>
            </a:r>
            <a:r>
              <a:rPr lang="en-US" dirty="0"/>
              <a:t> tracks changes to your project locally</a:t>
            </a:r>
          </a:p>
          <a:p>
            <a:r>
              <a:rPr lang="en-US" b="1" dirty="0"/>
              <a:t>GitHub</a:t>
            </a:r>
            <a:r>
              <a:rPr lang="en-US" dirty="0"/>
              <a:t> stores your project remotely and enables collaboration</a:t>
            </a:r>
          </a:p>
          <a:p>
            <a:r>
              <a:rPr lang="en-US" b="1" dirty="0"/>
              <a:t>RStudio</a:t>
            </a:r>
            <a:r>
              <a:rPr lang="en-US" dirty="0"/>
              <a:t> provides a user-friendly interface to manage both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5E964-5CF3-EC10-83B4-69B2B45C46B1}"/>
              </a:ext>
            </a:extLst>
          </p:cNvPr>
          <p:cNvSpPr txBox="1"/>
          <p:nvPr/>
        </p:nvSpPr>
        <p:spPr>
          <a:xfrm>
            <a:off x="2692056" y="1782514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[RStudio] ⇄ [Git] ⇄ [GitHub]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8D43A45-7D78-34A0-703B-008056A96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224104"/>
              </p:ext>
            </p:extLst>
          </p:nvPr>
        </p:nvGraphicFramePr>
        <p:xfrm>
          <a:off x="1629507" y="4241521"/>
          <a:ext cx="8227725" cy="251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1AFC41B-02CD-FACF-95EE-F8808EB1CFB1}"/>
              </a:ext>
            </a:extLst>
          </p:cNvPr>
          <p:cNvSpPr txBox="1"/>
          <p:nvPr/>
        </p:nvSpPr>
        <p:spPr>
          <a:xfrm>
            <a:off x="1629507" y="4580764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Typical workflow: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E42FD3-1B21-AD8D-17AB-E19244B5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4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2EDB0-9156-13C7-EDB8-C6D1BAFC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your</a:t>
            </a:r>
            <a:br>
              <a:rPr lang="en-US" b="1" dirty="0"/>
            </a:br>
            <a:r>
              <a:rPr lang="en-US" b="1" dirty="0"/>
              <a:t>ENVIRONMENT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261B9-185B-6CCE-E264-7C937A4AE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6BA28-30FD-752A-3372-FF39FF29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9B96-6FFF-6F0A-D6C2-558B73D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41717"/>
          </a:xfrm>
        </p:spPr>
        <p:txBody>
          <a:bodyPr/>
          <a:lstStyle/>
          <a:p>
            <a:r>
              <a:rPr lang="en-US" b="1" dirty="0"/>
              <a:t>Step 1: Install Git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839243-7864-1008-BAFA-9E0F64ACE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9536" y="2048459"/>
            <a:ext cx="8117607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installation, verify: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git --version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Windows, Git Bash will be installed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macOS, Git may already be installed or can be installed via Homebrew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23BB2-44D7-29D6-D12F-9FAFCBB7ED01}"/>
              </a:ext>
            </a:extLst>
          </p:cNvPr>
          <p:cNvSpPr txBox="1"/>
          <p:nvPr/>
        </p:nvSpPr>
        <p:spPr>
          <a:xfrm>
            <a:off x="2177410" y="1389441"/>
            <a:ext cx="6101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Arial" panose="020B0604020202020204" pitchFamily="34" charset="0"/>
                <a:hlinkClick r:id="rId2"/>
              </a:rPr>
              <a:t>https://git-scm.com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574-1F51-7026-33FF-A6646D7D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4" y="3996480"/>
            <a:ext cx="7186246" cy="273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AB41C-39CA-946F-DC39-8FA5AD8E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92" t="14412" r="8102"/>
          <a:stretch>
            <a:fillRect/>
          </a:stretch>
        </p:blipFill>
        <p:spPr>
          <a:xfrm>
            <a:off x="7754663" y="4695741"/>
            <a:ext cx="3370537" cy="124691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3DCE90-7422-8E1D-29A1-57CC7DC5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1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1891-BF41-86AB-CA64-9817A87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2: Install R and 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CD2C-5F24-842E-2F90-4CD9B74FC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https://posit.co/download/rstudio-desktop/</a:t>
            </a:r>
            <a:endParaRPr lang="en-US" sz="32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** assuming you have already downloaded R from </a:t>
            </a:r>
            <a:r>
              <a:rPr lang="en-US" dirty="0">
                <a:hlinkClick r:id="rId3"/>
              </a:rPr>
              <a:t>https://cran.r-project.org</a:t>
            </a:r>
            <a:endParaRPr lang="en-US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CB293-04B7-F549-CF55-1BA045C8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20" y="2719863"/>
            <a:ext cx="4012063" cy="256921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7D68-BA43-AA84-BA73-3203BE48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6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057A-CF08-01EA-7A49-B4C70E73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91428" cy="1325562"/>
          </a:xfrm>
        </p:spPr>
        <p:txBody>
          <a:bodyPr>
            <a:normAutofit/>
          </a:bodyPr>
          <a:lstStyle/>
          <a:p>
            <a:r>
              <a:rPr lang="en-US" b="1" dirty="0"/>
              <a:t>Step 3: Set Up Your GitHub Account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421B-4EF9-63FB-DAFA-5E5C4ACD3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6091428" cy="4174398"/>
          </a:xfrm>
        </p:spPr>
        <p:txBody>
          <a:bodyPr>
            <a:normAutofit/>
          </a:bodyPr>
          <a:lstStyle/>
          <a:p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https://github.com</a:t>
            </a:r>
            <a:endParaRPr lang="en-US" sz="2000" dirty="0"/>
          </a:p>
          <a:p>
            <a:r>
              <a:rPr lang="en-US" sz="2000" dirty="0"/>
              <a:t>Click </a:t>
            </a:r>
            <a:r>
              <a:rPr lang="en-US" sz="2000" b="1" dirty="0"/>
              <a:t>Sign Up</a:t>
            </a:r>
            <a:r>
              <a:rPr lang="en-US" sz="2000" dirty="0"/>
              <a:t> and follow the steps: </a:t>
            </a:r>
          </a:p>
          <a:p>
            <a:pPr lvl="1"/>
            <a:r>
              <a:rPr lang="en-US" sz="2000" dirty="0"/>
              <a:t>Choose a username</a:t>
            </a:r>
          </a:p>
          <a:p>
            <a:pPr lvl="1"/>
            <a:r>
              <a:rPr lang="en-US" sz="2000" dirty="0"/>
              <a:t>Enter your email and password</a:t>
            </a:r>
          </a:p>
          <a:p>
            <a:pPr lvl="1"/>
            <a:r>
              <a:rPr lang="en-US" sz="2000" dirty="0"/>
              <a:t>Verify your account</a:t>
            </a:r>
          </a:p>
          <a:p>
            <a:r>
              <a:rPr lang="en-US" sz="2000" dirty="0"/>
              <a:t>After setup: </a:t>
            </a:r>
          </a:p>
          <a:p>
            <a:pPr lvl="1"/>
            <a:r>
              <a:rPr lang="en-US" sz="2000" dirty="0"/>
              <a:t>Add a profile picture and bio </a:t>
            </a:r>
          </a:p>
          <a:p>
            <a:pPr lvl="1"/>
            <a:r>
              <a:rPr lang="en-US" sz="2000" dirty="0"/>
              <a:t>Set your email visibility and notification preferences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DBF89-DE13-D377-9D9C-269C643E3C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28"/>
          <a:stretch>
            <a:fillRect/>
          </a:stretch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91FD7B-6C68-3909-CC61-494CEF1E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2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D806-77D9-C235-DAB9-8827A511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4: Set Your Identity in Git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06B8-E1B3-292C-393C-946D7355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Git needs to know who you are to associate your commits with your name and email.</a:t>
            </a:r>
          </a:p>
          <a:p>
            <a:r>
              <a:rPr lang="en-US" sz="2000" dirty="0"/>
              <a:t>Run these commands in the terminal:</a:t>
            </a:r>
          </a:p>
          <a:p>
            <a:pPr marL="27432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user.name "Your Name“</a:t>
            </a:r>
          </a:p>
          <a:p>
            <a:pPr marL="27432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"you@example.com"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+mn-lt"/>
                <a:cs typeface="Courier New" panose="02070309020205020404" pitchFamily="49" charset="0"/>
              </a:rPr>
              <a:t>Note: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--global 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applies the settings to all Git repositories on your system.</a:t>
            </a:r>
          </a:p>
          <a:p>
            <a:r>
              <a:rPr lang="en-US" sz="2000" dirty="0">
                <a:latin typeface="+mn-lt"/>
                <a:cs typeface="Courier New" panose="02070309020205020404" pitchFamily="49" charset="0"/>
              </a:rPr>
              <a:t>Use your name and the email associated with your GitHub account.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B417C-DE5E-F6D9-DC6C-46E1EB58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8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1C6D-D82A-E167-61CA-5EB6919A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5: Authenticate Securely with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6763-08B0-B006-8B00-93EC767A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SSH keys allow you to connect to GitHub without entering your username and password every time.</a:t>
            </a:r>
          </a:p>
          <a:p>
            <a:pPr marL="0" indent="0">
              <a:buNone/>
            </a:pPr>
            <a:r>
              <a:rPr lang="en-US" sz="2000" dirty="0"/>
              <a:t>SSH setup is a </a:t>
            </a:r>
            <a:r>
              <a:rPr lang="en-US" sz="2000" b="1" dirty="0"/>
              <a:t>one-time</a:t>
            </a:r>
            <a:r>
              <a:rPr lang="en-US" sz="2000" dirty="0"/>
              <a:t> process per machine.</a:t>
            </a:r>
          </a:p>
          <a:p>
            <a:pPr marL="0" indent="0">
              <a:buNone/>
            </a:pPr>
            <a:r>
              <a:rPr lang="en-US" sz="2000" b="1" dirty="0"/>
              <a:t>Generate a New SSH Key:</a:t>
            </a:r>
          </a:p>
          <a:p>
            <a:pPr marL="0" indent="0">
              <a:buNone/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"you@example.com"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Press Enter to accept the default file location.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Set a passphrase (optional but recommended).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F938-BD50-C29A-7B97-A2C7D944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6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55C3-9140-BFFF-C620-622B7B70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5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910E-0AA2-B678-A637-7FE71B6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Add Your SSH Key to GitHub: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Copy your public key: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</a:t>
            </a:r>
            <a:endParaRPr lang="en-US" sz="2000" dirty="0"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  <a:cs typeface="Courier New" panose="02070309020205020404" pitchFamily="49" charset="0"/>
              </a:rPr>
              <a:t>2. Go to GitHub → Settings → SSH and GPG keys → New SSH key</a:t>
            </a:r>
          </a:p>
          <a:p>
            <a:pPr marL="0" indent="0">
              <a:buNone/>
            </a:pPr>
            <a:r>
              <a:rPr lang="en-US" sz="2000" dirty="0">
                <a:latin typeface="+mn-lt"/>
                <a:cs typeface="Courier New" panose="02070309020205020404" pitchFamily="49" charset="0"/>
              </a:rPr>
              <a:t>3. Paste the key and save.</a:t>
            </a:r>
          </a:p>
          <a:p>
            <a:pPr marL="0" indent="0">
              <a:buNone/>
            </a:pPr>
            <a:r>
              <a:rPr lang="en-US" sz="2000" dirty="0"/>
              <a:t>4. Use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ssh -T git@github.com </a:t>
            </a:r>
            <a:r>
              <a:rPr lang="en-US" sz="2000" dirty="0"/>
              <a:t>to test your connection.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347A-B8AB-AF23-2DED-74D5A6F9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6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8AA186-4D29-A9D2-8189-F216D898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</a:t>
            </a:r>
            <a:br>
              <a:rPr lang="en-US" b="1" dirty="0"/>
            </a:br>
            <a:r>
              <a:rPr lang="en-US" b="1" dirty="0"/>
              <a:t>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FB2B1-F97E-0573-1736-F21E6F78B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0B55-A3B0-623C-8F36-C1232573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4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0828-454E-0350-C2B2-5CDDEC63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b="1" dirty="0"/>
              <a:t>So you want to </a:t>
            </a:r>
            <a:br>
              <a:rPr lang="en-US" b="1" dirty="0"/>
            </a:br>
            <a:r>
              <a:rPr lang="en-US" b="1" dirty="0"/>
              <a:t>become a…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04279F-A977-E16B-BBA0-E4BC071C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9"/>
            <a:ext cx="6015571" cy="4174398"/>
          </a:xfrm>
        </p:spPr>
        <p:txBody>
          <a:bodyPr>
            <a:normAutofit/>
          </a:bodyPr>
          <a:lstStyle/>
          <a:p>
            <a:r>
              <a:rPr lang="en-US" sz="2000" dirty="0"/>
              <a:t>Today’s focus: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integrating Git and RStudio for reproducible research</a:t>
            </a:r>
          </a:p>
          <a:p>
            <a:r>
              <a:rPr lang="en-US" sz="2000" dirty="0"/>
              <a:t>Why it matters:</a:t>
            </a:r>
          </a:p>
          <a:p>
            <a:pPr lvl="1"/>
            <a:r>
              <a:rPr lang="en-US" sz="1800" dirty="0"/>
              <a:t>Track code &amp; data changes</a:t>
            </a:r>
          </a:p>
          <a:p>
            <a:pPr lvl="1"/>
            <a:r>
              <a:rPr lang="en-US" sz="1800" dirty="0"/>
              <a:t>Collaborate effectively</a:t>
            </a:r>
          </a:p>
          <a:p>
            <a:pPr lvl="1"/>
            <a:r>
              <a:rPr lang="en-US" sz="1800" dirty="0"/>
              <a:t>Ensure analysis reproducibility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400" i="1" dirty="0"/>
              <a:t>You will become a Git Expert guaranteed</a:t>
            </a:r>
            <a:r>
              <a:rPr lang="en-US" sz="2400" dirty="0"/>
              <a:t>😃🌈</a:t>
            </a:r>
            <a:endParaRPr lang="en-US" sz="2400" dirty="0">
              <a:hlinkClick r:id="rId3"/>
            </a:endParaRP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53382-B84F-3B99-F252-4543B137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796" r="28796"/>
          <a:stretch/>
        </p:blipFill>
        <p:spPr>
          <a:xfrm>
            <a:off x="0" y="10"/>
            <a:ext cx="4653291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1C9-68BC-458D-7865-3CAB28EA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3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git&#10;&#10;AI-generated content may be incorrect.">
            <a:extLst>
              <a:ext uri="{FF2B5EF4-FFF2-40B4-BE49-F238E27FC236}">
                <a16:creationId xmlns:a16="http://schemas.microsoft.com/office/drawing/2014/main" id="{3C8CE3A7-26AB-9992-D777-2B4483D2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95" y="394005"/>
            <a:ext cx="9573241" cy="6069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A98918-CC09-1522-4F19-91676D37BAB2}"/>
              </a:ext>
            </a:extLst>
          </p:cNvPr>
          <p:cNvSpPr txBox="1"/>
          <p:nvPr/>
        </p:nvSpPr>
        <p:spPr>
          <a:xfrm>
            <a:off x="105507" y="6452272"/>
            <a:ext cx="24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Mina Samir on Medium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027DF0-8230-EDC3-01A6-B78629A7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2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A2F2-D739-5ACC-5908-4EA94E35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1" y="178190"/>
            <a:ext cx="9692640" cy="6893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Git Terms to Know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E62510-9005-3A04-CB4A-95BF2EE72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31774"/>
              </p:ext>
            </p:extLst>
          </p:nvPr>
        </p:nvGraphicFramePr>
        <p:xfrm>
          <a:off x="527537" y="1066800"/>
          <a:ext cx="10192513" cy="561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DEA00-3C7C-817F-3E8A-ACE37B93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DA35D-C6BC-1F14-2E06-210E29A980E9}"/>
              </a:ext>
            </a:extLst>
          </p:cNvPr>
          <p:cNvSpPr txBox="1"/>
          <p:nvPr/>
        </p:nvSpPr>
        <p:spPr>
          <a:xfrm>
            <a:off x="539964" y="1805354"/>
            <a:ext cx="186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</a:t>
            </a:r>
            <a:r>
              <a:rPr lang="en-US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81C12-D49D-B7B2-1FD1-98E63DD55B91}"/>
              </a:ext>
            </a:extLst>
          </p:cNvPr>
          <p:cNvSpPr txBox="1"/>
          <p:nvPr/>
        </p:nvSpPr>
        <p:spPr>
          <a:xfrm>
            <a:off x="3306611" y="1720352"/>
            <a:ext cx="1863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commit –m “initial 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6751-9CBC-3BF7-D427-488D54C4DDDB}"/>
              </a:ext>
            </a:extLst>
          </p:cNvPr>
          <p:cNvSpPr txBox="1"/>
          <p:nvPr/>
        </p:nvSpPr>
        <p:spPr>
          <a:xfrm>
            <a:off x="5873731" y="1781908"/>
            <a:ext cx="186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add --all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90CD1-C2F0-AA6C-E8A8-A2BB5407CA0C}"/>
              </a:ext>
            </a:extLst>
          </p:cNvPr>
          <p:cNvSpPr txBox="1"/>
          <p:nvPr/>
        </p:nvSpPr>
        <p:spPr>
          <a:xfrm>
            <a:off x="8358789" y="1781907"/>
            <a:ext cx="216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branch 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59225-4773-B18C-7E83-270184D70B66}"/>
              </a:ext>
            </a:extLst>
          </p:cNvPr>
          <p:cNvSpPr txBox="1"/>
          <p:nvPr/>
        </p:nvSpPr>
        <p:spPr>
          <a:xfrm>
            <a:off x="8358789" y="4368244"/>
            <a:ext cx="21685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pull origin main</a:t>
            </a:r>
          </a:p>
          <a:p>
            <a:endParaRPr lang="en-US" sz="14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push origin 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A6854-1B2E-78DD-C39F-46F54B5173B1}"/>
              </a:ext>
            </a:extLst>
          </p:cNvPr>
          <p:cNvSpPr txBox="1"/>
          <p:nvPr/>
        </p:nvSpPr>
        <p:spPr>
          <a:xfrm>
            <a:off x="5721449" y="4645242"/>
            <a:ext cx="21685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clone </a:t>
            </a:r>
            <a:r>
              <a:rPr lang="en-US" sz="12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https://github.com/wejlab/animalcules</a:t>
            </a:r>
            <a:endParaRPr lang="en-US" sz="14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C0297-D68D-ACDC-7E68-31DE4580D414}"/>
              </a:ext>
            </a:extLst>
          </p:cNvPr>
          <p:cNvSpPr txBox="1"/>
          <p:nvPr/>
        </p:nvSpPr>
        <p:spPr>
          <a:xfrm>
            <a:off x="3306611" y="4645242"/>
            <a:ext cx="216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remote -v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6113F-5565-14BB-2922-D9D31BF94AD2}"/>
              </a:ext>
            </a:extLst>
          </p:cNvPr>
          <p:cNvSpPr txBox="1"/>
          <p:nvPr/>
        </p:nvSpPr>
        <p:spPr>
          <a:xfrm>
            <a:off x="669271" y="4645242"/>
            <a:ext cx="2168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merge </a:t>
            </a:r>
          </a:p>
        </p:txBody>
      </p:sp>
    </p:spTree>
    <p:extLst>
      <p:ext uri="{BB962C8B-B14F-4D97-AF65-F5344CB8AC3E}">
        <p14:creationId xmlns:p14="http://schemas.microsoft.com/office/powerpoint/2010/main" val="226126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399A-C4BC-3B80-4C64-5ED1C3AF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4: Start a Git-Tracked Project Locally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9083E-21FF-75B6-09C5-60FC9E4DA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en-US" sz="2000" dirty="0"/>
              <a:t>Navigate to your project folder in the terminal.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    Run the command: </a:t>
            </a:r>
            <a:r>
              <a:rPr lang="en-US" sz="20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</a:t>
            </a:r>
            <a:r>
              <a:rPr lang="en-US" sz="20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</a:t>
            </a:r>
            <a:endParaRPr lang="en-US" sz="20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This creates a hidden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.git/ </a:t>
            </a:r>
            <a:r>
              <a:rPr lang="en-US" sz="2000" dirty="0"/>
              <a:t>folder that tracks changes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Your folder is now a Git repository</a:t>
            </a:r>
          </a:p>
          <a:p>
            <a:pPr>
              <a:lnSpc>
                <a:spcPct val="110000"/>
              </a:lnSpc>
            </a:pPr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874BC-AF42-7071-B60B-66C29BDC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4152-3B4A-E092-9374-B90DB0219E71}"/>
              </a:ext>
            </a:extLst>
          </p:cNvPr>
          <p:cNvSpPr txBox="1"/>
          <p:nvPr/>
        </p:nvSpPr>
        <p:spPr>
          <a:xfrm>
            <a:off x="3039677" y="4216907"/>
            <a:ext cx="6137030" cy="225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cs typeface="Simplified Arabic Fixed" panose="02070309020205020404" pitchFamily="49" charset="-78"/>
              </a:rPr>
              <a:t>Example:</a:t>
            </a:r>
          </a:p>
          <a:p>
            <a:pPr>
              <a:lnSpc>
                <a:spcPct val="110000"/>
              </a:lnSpc>
            </a:pPr>
            <a:endParaRPr lang="en-US" sz="1800" dirty="0">
              <a:cs typeface="Simplified Arabic Fixed" panose="02070309020205020404" pitchFamily="49" charset="-78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</a:t>
            </a:r>
            <a:r>
              <a:rPr lang="en-US" sz="18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mkdir</a:t>
            </a: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sz="18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bioinfo</a:t>
            </a: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-project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cd </a:t>
            </a:r>
            <a:r>
              <a:rPr lang="en-US" sz="18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bioinfo</a:t>
            </a: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-project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$ git </a:t>
            </a:r>
            <a:r>
              <a:rPr lang="en-US" sz="18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</a:t>
            </a:r>
            <a:endParaRPr lang="en-US" sz="18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Initialized empty Git repository in </a:t>
            </a:r>
            <a:r>
              <a:rPr lang="en-US" sz="1800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bioinfo</a:t>
            </a:r>
            <a:r>
              <a:rPr lang="en-US" sz="18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-project/.git/</a:t>
            </a:r>
          </a:p>
        </p:txBody>
      </p:sp>
    </p:spTree>
    <p:extLst>
      <p:ext uri="{BB962C8B-B14F-4D97-AF65-F5344CB8AC3E}">
        <p14:creationId xmlns:p14="http://schemas.microsoft.com/office/powerpoint/2010/main" val="314957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6D4A-A96C-5040-6C7E-730A619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11" y="178190"/>
            <a:ext cx="9692640" cy="1012375"/>
          </a:xfrm>
        </p:spPr>
        <p:txBody>
          <a:bodyPr/>
          <a:lstStyle/>
          <a:p>
            <a:r>
              <a:rPr lang="en-US" b="1" dirty="0"/>
              <a:t>Step 5: Save Your Work with Commits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8F9E-2F02-C2A0-E52E-127AA8CE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5E9E9B-A323-F635-BEB1-8B20CC6478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9680" y="1544637"/>
            <a:ext cx="969264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Git tracks changes in two steps: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files you want to include: 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j-lt"/>
                <a:cs typeface="Simplified Arabic Fixed" panose="02070309020205020404" pitchFamily="49" charset="-78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filename.R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Commit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staged changes with a message:</a:t>
            </a:r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Simplified Arabic Fixed" panose="02070309020205020404" pitchFamily="49" charset="-78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"Initial analysis script" </a:t>
            </a:r>
            <a:endParaRPr lang="en-US" altLang="en-US" sz="2000" dirty="0">
              <a:solidFill>
                <a:schemeClr val="tx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clear, descriptive commit messages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 can stage all changes with: </a:t>
            </a:r>
          </a:p>
          <a:p>
            <a:pPr marL="27432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.</a:t>
            </a:r>
          </a:p>
          <a:p>
            <a:pPr marL="27432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--all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34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EDD5-7DAB-E758-597A-B7706858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 What’s Happening in Your Git Repo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4C30-8558-D033-19AF-9B37A7CC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9371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</a:t>
            </a:r>
            <a:r>
              <a:rPr lang="en-US" sz="20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 </a:t>
            </a:r>
            <a:r>
              <a:rPr lang="en-US" sz="2000" dirty="0"/>
              <a:t>to see: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Which files are staged, modified, or untracked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Helpful reminders for next steps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</a:t>
            </a:r>
            <a:r>
              <a:rPr lang="en-US" sz="2000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 </a:t>
            </a:r>
            <a:r>
              <a:rPr lang="en-US" sz="2000" dirty="0"/>
              <a:t>to view commit history: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Shows commit messages, authors, and timestamps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Example Output: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commit 1a2b3c4d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Author: Your Name &lt;you@example.com&gt;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Date:   2025-06-03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 analysis script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2CDE-4608-1376-942C-FD7C6F3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7725-F765-E5A6-A987-DF224C8C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40" y="368959"/>
            <a:ext cx="9692640" cy="1325562"/>
          </a:xfrm>
        </p:spPr>
        <p:txBody>
          <a:bodyPr/>
          <a:lstStyle/>
          <a:p>
            <a:r>
              <a:rPr lang="en-US" b="1" dirty="0"/>
              <a:t>Keep Your Repo Clean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8A1B3A2-8DF2-1E08-3F0C-AECE373E4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6540" y="1537434"/>
            <a:ext cx="59928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Use a .</a:t>
            </a:r>
            <a:r>
              <a:rPr lang="en-US" altLang="en-US" sz="2000" dirty="0" err="1"/>
              <a:t>gitignore</a:t>
            </a:r>
            <a:r>
              <a:rPr lang="en-US" altLang="en-US" sz="2000" dirty="0"/>
              <a:t> file to tell Git which files/folders to ignore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Common examples in bioinformatics: 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/>
              <a:t>Large raw data files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(*.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*.bam) 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/>
              <a:t>Temporary files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(*.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Rhistory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*.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/>
              <a:t>Output folders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(/results/,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B84B-4929-E88E-1965-0EC4A94F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1E3E9-3D8B-F50F-BE31-03D424591839}"/>
              </a:ext>
            </a:extLst>
          </p:cNvPr>
          <p:cNvSpPr txBox="1"/>
          <p:nvPr/>
        </p:nvSpPr>
        <p:spPr>
          <a:xfrm>
            <a:off x="2072972" y="4376310"/>
            <a:ext cx="2780010" cy="23083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dirty="0"/>
              <a:t>Example .</a:t>
            </a:r>
            <a:r>
              <a:rPr lang="en-US" altLang="en-US" sz="2400" dirty="0" err="1"/>
              <a:t>gitignore</a:t>
            </a:r>
            <a:r>
              <a:rPr lang="en-US" altLang="en-US" sz="2400" dirty="0"/>
              <a:t>:</a:t>
            </a:r>
          </a:p>
          <a:p>
            <a:endParaRPr lang="en-US" altLang="en-US" sz="2400" dirty="0"/>
          </a:p>
          <a:p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Rhistory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data/raw/ </a:t>
            </a:r>
          </a:p>
          <a:p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results/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E9B8D-45BF-3C14-5636-B10081CD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193"/>
          <a:stretch>
            <a:fillRect/>
          </a:stretch>
        </p:blipFill>
        <p:spPr>
          <a:xfrm>
            <a:off x="6806647" y="1537434"/>
            <a:ext cx="4155750" cy="41942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E78F1C-7AC2-D7DC-4481-9290B73130F4}"/>
              </a:ext>
            </a:extLst>
          </p:cNvPr>
          <p:cNvCxnSpPr>
            <a:cxnSpLocks/>
          </p:cNvCxnSpPr>
          <p:nvPr/>
        </p:nvCxnSpPr>
        <p:spPr>
          <a:xfrm>
            <a:off x="6096000" y="3484480"/>
            <a:ext cx="1137138" cy="7123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23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F6A9-F613-8BE5-83D5-B7402C36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Fix Mistakes Without Fear</a:t>
            </a:r>
            <a:br>
              <a:rPr lang="en-US" b="1" dirty="0"/>
            </a:br>
            <a:r>
              <a:rPr lang="en-US" sz="2800" b="1" i="1" dirty="0"/>
              <a:t>Your changes can (almost) always be reversed!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016C6-A276-C5FF-DAFB-EFE560D3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CA21150-C4BA-1CFC-7DE6-1C4F1425F8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3076" y="1967925"/>
            <a:ext cx="947224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Git lets you undo changes safely: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Unstage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(remove from staging area): 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reset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filename.R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Discard changes in a 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(revert to last commit):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checkout --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filename.R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Undo a commit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(keep changes, remove commit):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reset --soft HEAD~1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Use git status before and after to see what changed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person with arms outstretched&#10;&#10;AI-generated content may be incorrect.">
            <a:extLst>
              <a:ext uri="{FF2B5EF4-FFF2-40B4-BE49-F238E27FC236}">
                <a16:creationId xmlns:a16="http://schemas.microsoft.com/office/drawing/2014/main" id="{59ECA9DE-5831-AD8B-AD7E-4C944E44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53" y="2233424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1F90-1C18-5D09-A34A-B6ED8766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 on Features Without Breaking Your Main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96225-20C3-520B-2CDA-C3F3498A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12CD24B-392A-6F97-8C0D-BA039A1C75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9680" y="1691322"/>
            <a:ext cx="969264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Branching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lets you create a separate line of development: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latin typeface="+mn-lt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branch new-feature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git checkout new-feature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Make changes safely without affecting the main branch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Merging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brings changes back into the main branch: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checkout main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git merge new-feature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Tips: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Use branches for new features, experiments, or bug fixes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Resolve any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merge conflicts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manually if they occur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6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541-8D66-D050-0925-851B0CD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 a Project from GitHub to Your Computer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DEB4-E585-3075-FF2D-E9E6FC44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39B77C-9DF8-4B81-FB13-3078FD344D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1872" y="2111680"/>
            <a:ext cx="8655851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Cloning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creates a local copy of a GitHub repository: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git clone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https://github.com/wejlab/animalcules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sets up: </a:t>
            </a:r>
          </a:p>
          <a:p>
            <a:pPr marL="52578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local Git repo </a:t>
            </a:r>
          </a:p>
          <a:p>
            <a:pPr marL="52578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connection to the remote GitHub repo </a:t>
            </a:r>
          </a:p>
          <a:p>
            <a:pPr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You can now edit, commit, push, and pull</a:t>
            </a:r>
            <a:r>
              <a:rPr lang="en-US" altLang="en-US" sz="2400" dirty="0"/>
              <a:t>!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282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66B474-6C9F-2E0B-F298-0FA527F5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  <a:br>
              <a:rPr lang="en-US" b="1" dirty="0"/>
            </a:br>
            <a:r>
              <a:rPr lang="en-US" b="1" dirty="0"/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C9762-2079-9E8B-5882-288C745EA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97E12-D94F-9921-F479-7B55BC31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4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B9969C-206D-630D-D3AC-512DAB0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By way of</a:t>
            </a:r>
            <a:br>
              <a:rPr lang="en-US" b="1" dirty="0"/>
            </a:br>
            <a:r>
              <a:rPr lang="en-US" b="1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17DB1B-6D4B-7BFE-7D6F-7BC890E2C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96AD-EBAD-DE71-B1D2-38028467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0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33C0FD-0843-05D9-0B3A-089C3CF2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GitHub Repo via Web GUI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0F99C-52F6-B3D7-4C95-0503DA16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61" y="1820863"/>
            <a:ext cx="8595360" cy="4351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Let’s go make a GitHub repository!! [Walkthrough]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4647E-DC00-244F-8156-078F6AF0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16D0B-83B7-4319-F43E-BF018E39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53" y="2397591"/>
            <a:ext cx="6524977" cy="342058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6BEB7D-A51D-B5EC-D7D6-16329D215046}"/>
              </a:ext>
            </a:extLst>
          </p:cNvPr>
          <p:cNvCxnSpPr>
            <a:cxnSpLocks/>
          </p:cNvCxnSpPr>
          <p:nvPr/>
        </p:nvCxnSpPr>
        <p:spPr>
          <a:xfrm>
            <a:off x="7459133" y="2268050"/>
            <a:ext cx="287866" cy="1484956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363717-DC87-F213-EC4C-FD3D848E5340}"/>
              </a:ext>
            </a:extLst>
          </p:cNvPr>
          <p:cNvSpPr txBox="1"/>
          <p:nvPr/>
        </p:nvSpPr>
        <p:spPr>
          <a:xfrm>
            <a:off x="2764367" y="6099730"/>
            <a:ext cx="6138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https://github.com/aubreyodom?tab=repositories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9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52B8BC-54EC-58A2-4ED4-073048E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GitHub Repo via Web GUI</a:t>
            </a:r>
            <a:br>
              <a:rPr lang="en-US" b="1" dirty="0"/>
            </a:br>
            <a:r>
              <a:rPr lang="en-US" sz="2800" b="1" dirty="0">
                <a:solidFill>
                  <a:schemeClr val="accent1"/>
                </a:solidFill>
              </a:rPr>
              <a:t>(steps)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FE5DD7-8A51-4E0C-A171-9C1E7BC9C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1872" y="1678479"/>
            <a:ext cx="9692640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Log in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to GitHub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Click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+mn-lt"/>
              </a:rPr>
              <a:t>“New“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button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 the top-right corner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"New repository"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Name your repository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(e.g., my-project)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Optionally: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Add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description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Choose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public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private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Initialize with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README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(recommended)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Add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gitignore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Choose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license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(e.g., MIT, GPL)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9CE7-EEE4-3EEF-24F8-CC39A30A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19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9B8AC6-BBF1-6A41-C5A0-6A063A21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06" y="220172"/>
            <a:ext cx="9609327" cy="770467"/>
          </a:xfrm>
        </p:spPr>
        <p:txBody>
          <a:bodyPr/>
          <a:lstStyle/>
          <a:p>
            <a:r>
              <a:rPr lang="en-US" b="1" dirty="0"/>
              <a:t>Connecting  a Local Repo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F5D8B-D474-6756-B867-F5BDCDC9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4907F5F-63C9-5E18-B953-576C749DB2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49680" y="1075306"/>
            <a:ext cx="969264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Goal: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Link your local project folder (repo) to a remote GitHub repository so you can sync changes.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Create a local Git repository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(if not already done):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git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Add the remote GitHub repository:</a:t>
            </a:r>
            <a:endParaRPr lang="en-US" altLang="en-US" sz="20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	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https://github.com/your-username/your-repo.git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Push your local code to GitHub: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latin typeface="+mn-lt"/>
              </a:rPr>
              <a:t>	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–u origin main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-u sets the upstream so future git push/pull commands know where to go. 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Replace main with your branch name if different.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NOTE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 Make sure your local repo has at least one commit before pushing, or GitHub will reject the push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3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C406B2-80B3-F830-124D-9C752EE2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and Pulling</a:t>
            </a:r>
            <a:br>
              <a:rPr lang="en-US" b="1" dirty="0"/>
            </a:br>
            <a:r>
              <a:rPr lang="en-US" sz="3200" b="1" dirty="0">
                <a:solidFill>
                  <a:schemeClr val="accent1"/>
                </a:solidFill>
              </a:rPr>
              <a:t>to keep local + remote repos in sync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8FEE5-2E5F-27D9-AF39-3E8F9117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7A14953-F899-1DD3-DD3B-E89CCB91B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1872" y="1957754"/>
            <a:ext cx="899188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⬆️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Sends your local commits to</a:t>
            </a:r>
            <a:r>
              <a:rPr lang="en-US" altLang="en-US" sz="2000" dirty="0">
                <a:latin typeface="+mn-lt"/>
              </a:rPr>
              <a:t> GitHub repo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Use after making commits locally.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Sends changes to the branch you're tracking (e.g., main or dev).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⬇️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Fetches and merges changes from the remote repository into your local repo.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Use before starting new work to avoid conflicts.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Combines git fetch + git merge.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Best Practice: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Always git pull before you start working and git push after you commit changes.</a:t>
            </a:r>
            <a:endParaRPr lang="en-US" sz="2000" dirty="0"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9" name="Picture 8" descr="A child looking at the camera&#10;&#10;AI-generated content may be incorrect.">
            <a:extLst>
              <a:ext uri="{FF2B5EF4-FFF2-40B4-BE49-F238E27FC236}">
                <a16:creationId xmlns:a16="http://schemas.microsoft.com/office/drawing/2014/main" id="{225DD5E7-F5EE-A0FE-2A76-0572A6E0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66" y="281094"/>
            <a:ext cx="2950464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B9A1D-E701-B2EA-DB9A-86A7A733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Forking and Pull Requests (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sz="2800" b="1" dirty="0">
                <a:solidFill>
                  <a:schemeClr val="accent1"/>
                </a:solidFill>
              </a:rPr>
              <a:t>The key to open-source collaboration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7C5201-7842-7BE5-87CC-DEA05498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🍴 Forking a Repository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Creates a personal copy of someone else's repo under your GitHub account.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You can freely experiment without affecting the original project.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Steps: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Click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"Fork"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on the original repo page.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Clone your fork locally: </a:t>
            </a:r>
            <a:endParaRPr lang="en-US" altLang="en-US" sz="2000" dirty="0">
              <a:latin typeface="+mn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https://github.com/your-username/forked-repo.git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9B13E-6787-576E-FC6A-5DF57D70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7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53EE8-1BA2-DB0F-5D86-53860C02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05C46-33B8-9FCE-908D-2FFBAE84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9" y="698164"/>
            <a:ext cx="8832366" cy="4940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62466-7684-CB6D-B90D-AEA5BF370376}"/>
              </a:ext>
            </a:extLst>
          </p:cNvPr>
          <p:cNvSpPr txBox="1"/>
          <p:nvPr/>
        </p:nvSpPr>
        <p:spPr>
          <a:xfrm>
            <a:off x="1059319" y="5806497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6239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8058-3BCD-4227-7ED5-098A2399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 panose="020B0004020202020204" pitchFamily="34" charset="0"/>
                <a:ea typeface="+mj-ea"/>
                <a:cs typeface="+mj-cs"/>
              </a:rPr>
              <a:t>Forking and Pull Requests (</a:t>
            </a:r>
            <a:r>
              <a:rPr kumimoji="0" lang="en-US" sz="4400" b="1" i="0" u="none" strike="noStrike" kern="1200" cap="none" spc="-50" normalizeH="0" baseline="0" noProof="0" dirty="0">
                <a:ln>
                  <a:noFill/>
                </a:ln>
                <a:solidFill>
                  <a:srgbClr val="45A5ED">
                    <a:lumMod val="75000"/>
                  </a:srgbClr>
                </a:solidFill>
                <a:effectLst/>
                <a:uLnTx/>
                <a:uFillTx/>
                <a:latin typeface="Bierstadt" panose="020B0004020202020204" pitchFamily="34" charset="0"/>
                <a:ea typeface="+mj-ea"/>
                <a:cs typeface="+mj-cs"/>
              </a:rPr>
              <a:t>PRs</a:t>
            </a:r>
            <a:r>
              <a:rPr kumimoji="0" lang="en-US" sz="44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 panose="020B0004020202020204" pitchFamily="34" charset="0"/>
                <a:ea typeface="+mj-ea"/>
                <a:cs typeface="+mj-cs"/>
              </a:rPr>
              <a:t>)</a:t>
            </a:r>
            <a:br>
              <a:rPr kumimoji="0" lang="en-US" sz="44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 panose="020B0004020202020204" pitchFamily="34" charset="0"/>
                <a:ea typeface="+mj-ea"/>
                <a:cs typeface="+mj-cs"/>
              </a:rPr>
            </a:br>
            <a:r>
              <a:rPr kumimoji="0" 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92278F"/>
                </a:solidFill>
                <a:effectLst/>
                <a:uLnTx/>
                <a:uFillTx/>
                <a:latin typeface="Bierstadt" panose="020B0004020202020204" pitchFamily="34" charset="0"/>
                <a:ea typeface="+mj-ea"/>
                <a:cs typeface="+mj-cs"/>
              </a:rPr>
              <a:t>The key to open-source collaboration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7A00B-0CE6-1457-4454-3118B72E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🔁 Making a Pull Request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After making changes in your fork, you can propose them to the original repo.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Keep your fork updated by syncing with the original repo regularly.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Steps: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Push your changes to your fork.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Go to your repo on GitHub and click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"New Pull Request"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Describe your changes and submit the PR.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91B31-4D4A-3BF8-F6CF-44F6EFD1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38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EB096-686C-B605-8341-2EEA93E2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EAE7B-977C-B105-F8A9-6253FEC8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08" y="169040"/>
            <a:ext cx="7022564" cy="6003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D528B-9B4C-E21C-5E53-C2C40EAB5BF0}"/>
              </a:ext>
            </a:extLst>
          </p:cNvPr>
          <p:cNvSpPr txBox="1"/>
          <p:nvPr/>
        </p:nvSpPr>
        <p:spPr>
          <a:xfrm>
            <a:off x="2194008" y="6319628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Merged PR with comments</a:t>
            </a:r>
          </a:p>
        </p:txBody>
      </p:sp>
    </p:spTree>
    <p:extLst>
      <p:ext uri="{BB962C8B-B14F-4D97-AF65-F5344CB8AC3E}">
        <p14:creationId xmlns:p14="http://schemas.microsoft.com/office/powerpoint/2010/main" val="805499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00F4-B88E-1CD8-4891-E64C46FD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939A00-5723-5398-9DBE-41EC3A2E55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5332" y="617478"/>
            <a:ext cx="8449734" cy="57585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3AA7F-7140-84F0-AD53-18AE99409F20}"/>
              </a:ext>
            </a:extLst>
          </p:cNvPr>
          <p:cNvSpPr txBox="1"/>
          <p:nvPr/>
        </p:nvSpPr>
        <p:spPr>
          <a:xfrm>
            <a:off x="1185332" y="6396593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Merging your own branch into the main branch</a:t>
            </a:r>
          </a:p>
        </p:txBody>
      </p:sp>
    </p:spTree>
    <p:extLst>
      <p:ext uri="{BB962C8B-B14F-4D97-AF65-F5344CB8AC3E}">
        <p14:creationId xmlns:p14="http://schemas.microsoft.com/office/powerpoint/2010/main" val="2524924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F8568E-B5C5-CBA2-FD91-B260FE7B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Collaborating on GitHub 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41C10-268E-2149-08DB-60D38A64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23528" cy="4351337"/>
          </a:xfrm>
        </p:spPr>
        <p:txBody>
          <a:bodyPr numCol="2" spcCol="457200">
            <a:noAutofit/>
          </a:bodyPr>
          <a:lstStyle/>
          <a:p>
            <a:pPr>
              <a:buNone/>
            </a:pPr>
            <a:r>
              <a:rPr lang="en-US" b="1" dirty="0"/>
              <a:t>🛠️ Issues</a:t>
            </a:r>
          </a:p>
          <a:p>
            <a:r>
              <a:rPr lang="en-US" dirty="0"/>
              <a:t>Track bugs, enhancements, and tasks</a:t>
            </a:r>
          </a:p>
          <a:p>
            <a:r>
              <a:rPr lang="en-US" dirty="0"/>
              <a:t>Assign team members, add labels, and set milestones</a:t>
            </a:r>
          </a:p>
          <a:p>
            <a:pPr>
              <a:buNone/>
            </a:pPr>
            <a:r>
              <a:rPr lang="en-US" b="1" dirty="0"/>
              <a:t>💬 Discussions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Open-ended conversations outside of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Community engagement with developers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🔍 Code Reviews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changes via </a:t>
            </a:r>
            <a:r>
              <a:rPr lang="en-US" b="1" dirty="0"/>
              <a:t>PR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Leave comments, suggest edits, and approve or request changes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43971-B003-29AC-7841-48BC7A53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53CF6-F9E5-6651-AD05-42A1E3D4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87" y="3672115"/>
            <a:ext cx="4977070" cy="2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DACD4C-6D27-B785-03A0-B57B6331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548" y="2263095"/>
            <a:ext cx="4702847" cy="1325562"/>
          </a:xfrm>
        </p:spPr>
        <p:txBody>
          <a:bodyPr/>
          <a:lstStyle/>
          <a:p>
            <a:pPr algn="ctr"/>
            <a:r>
              <a:rPr lang="en-US" b="1" dirty="0"/>
              <a:t>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BF85-B6FF-5813-6292-53C52283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1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81FC-781B-BD12-AFD6-34868608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 example – animalcules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0BCF-C6E7-20E0-758D-F3714FC0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382FFF-2FB6-CF6A-20D8-572062A0C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284287"/>
            <a:ext cx="8594725" cy="34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0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313E9-0857-0369-FA85-FF652012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Rstudio</a:t>
            </a:r>
            <a:br>
              <a:rPr lang="en-US" b="1" dirty="0"/>
            </a:br>
            <a:r>
              <a:rPr lang="en-US" b="1" dirty="0"/>
              <a:t>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A3BD68-687D-D3DC-4BC5-087AE6972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2EAFE-BF51-42F9-6DF0-DB344F31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72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CC10F-B123-E94D-6733-C83A5C16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25A54-6A51-11A3-D1FE-3D5B9D359E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089" y="-261669"/>
            <a:ext cx="9691687" cy="1325563"/>
          </a:xfrm>
        </p:spPr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Enabling Git in RStudio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EB672-2742-630C-5246-939B464D1F23}"/>
              </a:ext>
            </a:extLst>
          </p:cNvPr>
          <p:cNvSpPr txBox="1"/>
          <p:nvPr/>
        </p:nvSpPr>
        <p:spPr>
          <a:xfrm>
            <a:off x="448027" y="132199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Open RStudio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15949-0996-3FA5-2E2A-879A15C9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" t="-384" r="55995" b="39362"/>
          <a:stretch/>
        </p:blipFill>
        <p:spPr>
          <a:xfrm>
            <a:off x="727058" y="1691322"/>
            <a:ext cx="2520958" cy="1678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59C88F-BF0E-387D-C24D-17049DA874A7}"/>
              </a:ext>
            </a:extLst>
          </p:cNvPr>
          <p:cNvSpPr txBox="1"/>
          <p:nvPr/>
        </p:nvSpPr>
        <p:spPr>
          <a:xfrm>
            <a:off x="3594314" y="1321990"/>
            <a:ext cx="3554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Go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Tools &gt; Global Options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60E0E-7FF5-B657-7579-8EB49578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83" y="732812"/>
            <a:ext cx="3416340" cy="60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45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1B332-13F8-8697-2AE4-F957C74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9B9010-AF57-21F9-0F5E-183ED0D3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454"/>
          <a:stretch/>
        </p:blipFill>
        <p:spPr>
          <a:xfrm>
            <a:off x="4457603" y="1489046"/>
            <a:ext cx="6467928" cy="478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CF14A9-33DF-29DF-B7FD-CE1E0054E31A}"/>
              </a:ext>
            </a:extLst>
          </p:cNvPr>
          <p:cNvSpPr txBox="1"/>
          <p:nvPr/>
        </p:nvSpPr>
        <p:spPr>
          <a:xfrm>
            <a:off x="353729" y="1658548"/>
            <a:ext cx="3996890" cy="4618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3. Select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Git/SVN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tab.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4.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Check the box: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"Enable version control interface for RStudio projects"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5.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Make sure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Git executable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is detected (e.g., git.exe or 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/bin/git).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🛠️ Troubleshooting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If Git is not detected: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Install Git from git-scm.com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Restart RStudio after installation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64CB15-C014-0C08-28B8-AB35316CD3B7}"/>
              </a:ext>
            </a:extLst>
          </p:cNvPr>
          <p:cNvSpPr txBox="1">
            <a:spLocks/>
          </p:cNvSpPr>
          <p:nvPr/>
        </p:nvSpPr>
        <p:spPr>
          <a:xfrm>
            <a:off x="200218" y="-242419"/>
            <a:ext cx="96916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Bierstadt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+mn-lt"/>
              </a:rPr>
              <a:t>Enabling Git in </a:t>
            </a:r>
            <a:r>
              <a:rPr lang="en-US" altLang="en-US" b="1" dirty="0" err="1">
                <a:latin typeface="+mn-lt"/>
              </a:rPr>
              <a:t>Rstudio</a:t>
            </a:r>
            <a:r>
              <a:rPr lang="en-US" altLang="en-US" b="1" dirty="0">
                <a:latin typeface="+mn-lt"/>
              </a:rPr>
              <a:t> (cont.)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1D5C5-3F67-E5A6-64BB-162AE270667A}"/>
              </a:ext>
            </a:extLst>
          </p:cNvPr>
          <p:cNvSpPr/>
          <p:nvPr/>
        </p:nvSpPr>
        <p:spPr>
          <a:xfrm>
            <a:off x="4457603" y="5228328"/>
            <a:ext cx="1434164" cy="54683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497E9E-471F-E6B7-0D1B-5AB22A296D3D}"/>
              </a:ext>
            </a:extLst>
          </p:cNvPr>
          <p:cNvSpPr/>
          <p:nvPr/>
        </p:nvSpPr>
        <p:spPr>
          <a:xfrm>
            <a:off x="5765034" y="1790505"/>
            <a:ext cx="3744726" cy="149171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BFBD4-F4DD-915E-C768-C71BE458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New Project with Git in RStudio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6D8BF-86E7-3FD7-6DD8-FEA3A389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2FE86-2844-4688-B434-659F3821A5A2}"/>
              </a:ext>
            </a:extLst>
          </p:cNvPr>
          <p:cNvSpPr txBox="1"/>
          <p:nvPr/>
        </p:nvSpPr>
        <p:spPr>
          <a:xfrm>
            <a:off x="972459" y="2521059"/>
            <a:ext cx="9982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have a new project!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No GitHub repo exists, but I want to at least start a local repo and track my changes.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465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7F31-92F4-356D-C553-68DB15B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7" y="221381"/>
            <a:ext cx="9692640" cy="1325562"/>
          </a:xfrm>
        </p:spPr>
        <p:txBody>
          <a:bodyPr>
            <a:normAutofit/>
          </a:bodyPr>
          <a:lstStyle/>
          <a:p>
            <a:r>
              <a:rPr lang="en-US" b="1" dirty="0"/>
              <a:t>Creating a New Project with Git in RStudio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3D5E9-BD1E-2620-1AB3-FA97032D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C0A85-971D-5066-C7A5-FBED1F2B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2" y="2388606"/>
            <a:ext cx="3107996" cy="2666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314DE-2E5A-829C-2539-AEFCC06C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52" y="2401551"/>
            <a:ext cx="3660126" cy="267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22D5F-5BF4-B71A-E231-258B4BE7BDA5}"/>
              </a:ext>
            </a:extLst>
          </p:cNvPr>
          <p:cNvSpPr txBox="1"/>
          <p:nvPr/>
        </p:nvSpPr>
        <p:spPr>
          <a:xfrm>
            <a:off x="241594" y="1644609"/>
            <a:ext cx="3406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Go to </a:t>
            </a:r>
            <a:r>
              <a:rPr lang="en-US" dirty="0"/>
              <a:t>P</a:t>
            </a:r>
            <a:r>
              <a:rPr lang="en-US" sz="1800" b="1" dirty="0"/>
              <a:t>roject -&gt; New Project 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(upper-right corner of RStudio)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0B83-F21C-F8D0-1530-DA49A2107CED}"/>
              </a:ext>
            </a:extLst>
          </p:cNvPr>
          <p:cNvSpPr txBox="1"/>
          <p:nvPr/>
        </p:nvSpPr>
        <p:spPr>
          <a:xfrm>
            <a:off x="4157336" y="1689893"/>
            <a:ext cx="3041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2. Choose </a:t>
            </a:r>
            <a:r>
              <a:rPr lang="en-US" sz="1800" b="1" dirty="0"/>
              <a:t>New or Existing </a:t>
            </a:r>
            <a:r>
              <a:rPr lang="en-US" sz="1800" dirty="0"/>
              <a:t>directory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334B09-D51A-8CDF-81B9-9DA07E2B6CDA}"/>
              </a:ext>
            </a:extLst>
          </p:cNvPr>
          <p:cNvSpPr/>
          <p:nvPr/>
        </p:nvSpPr>
        <p:spPr>
          <a:xfrm>
            <a:off x="490888" y="2800952"/>
            <a:ext cx="1607419" cy="356134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A4DD7-9FE6-D879-087D-C18E437C7E9A}"/>
              </a:ext>
            </a:extLst>
          </p:cNvPr>
          <p:cNvSpPr/>
          <p:nvPr/>
        </p:nvSpPr>
        <p:spPr>
          <a:xfrm>
            <a:off x="3940352" y="2979019"/>
            <a:ext cx="3660126" cy="517189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0FB96-9D43-88B4-630F-6AD75D8156B0}"/>
              </a:ext>
            </a:extLst>
          </p:cNvPr>
          <p:cNvSpPr txBox="1"/>
          <p:nvPr/>
        </p:nvSpPr>
        <p:spPr>
          <a:xfrm>
            <a:off x="7708280" y="1667966"/>
            <a:ext cx="304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3. Choose </a:t>
            </a:r>
            <a:r>
              <a:rPr lang="en-US" sz="1800" b="1" dirty="0"/>
              <a:t>New Project</a:t>
            </a: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DAAD46-D1E5-E86C-7347-4C7FF435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180"/>
          <a:stretch/>
        </p:blipFill>
        <p:spPr>
          <a:xfrm>
            <a:off x="8109839" y="2314297"/>
            <a:ext cx="2354961" cy="3813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FB589A-5B33-BF17-7F42-3CDB60A90973}"/>
              </a:ext>
            </a:extLst>
          </p:cNvPr>
          <p:cNvSpPr/>
          <p:nvPr/>
        </p:nvSpPr>
        <p:spPr>
          <a:xfrm>
            <a:off x="8109839" y="3044346"/>
            <a:ext cx="2640024" cy="517189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44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2796-A1D5-1954-21B2-AE10E0E2C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301DDD-EB3B-B42C-D302-F83598EA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36" y="1546943"/>
            <a:ext cx="6780852" cy="4836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DF42A-0667-5709-07D3-CA207309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7" y="221381"/>
            <a:ext cx="9692640" cy="1325562"/>
          </a:xfrm>
        </p:spPr>
        <p:txBody>
          <a:bodyPr>
            <a:normAutofit/>
          </a:bodyPr>
          <a:lstStyle/>
          <a:p>
            <a:r>
              <a:rPr lang="en-US" b="1" dirty="0"/>
              <a:t>Creating a New Project with Git in RStudio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0A305-A50A-C5D9-4B8E-ACC472BD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A7A81-9F25-2730-C7F8-6D1713C1BB36}"/>
              </a:ext>
            </a:extLst>
          </p:cNvPr>
          <p:cNvSpPr txBox="1"/>
          <p:nvPr/>
        </p:nvSpPr>
        <p:spPr>
          <a:xfrm>
            <a:off x="241594" y="1644609"/>
            <a:ext cx="3406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4. Name your project and choose a location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32CC0-8632-A8A7-BF84-14BBD4671A41}"/>
              </a:ext>
            </a:extLst>
          </p:cNvPr>
          <p:cNvSpPr txBox="1"/>
          <p:nvPr/>
        </p:nvSpPr>
        <p:spPr>
          <a:xfrm>
            <a:off x="241594" y="3690719"/>
            <a:ext cx="3041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5. Check the box: </a:t>
            </a:r>
            <a:r>
              <a:rPr lang="en-US" b="1" dirty="0"/>
              <a:t>“Create a git repository”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5DC61-661A-5B93-913B-2A6EE77DC88E}"/>
              </a:ext>
            </a:extLst>
          </p:cNvPr>
          <p:cNvSpPr/>
          <p:nvPr/>
        </p:nvSpPr>
        <p:spPr>
          <a:xfrm>
            <a:off x="7682564" y="5994133"/>
            <a:ext cx="1607419" cy="356134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AD418-B645-EECA-953E-53998F1592F4}"/>
              </a:ext>
            </a:extLst>
          </p:cNvPr>
          <p:cNvSpPr/>
          <p:nvPr/>
        </p:nvSpPr>
        <p:spPr>
          <a:xfrm>
            <a:off x="5055599" y="2613910"/>
            <a:ext cx="4364172" cy="695347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0AE5-3F95-0162-7D7C-C0AAA82EF550}"/>
              </a:ext>
            </a:extLst>
          </p:cNvPr>
          <p:cNvSpPr txBox="1"/>
          <p:nvPr/>
        </p:nvSpPr>
        <p:spPr>
          <a:xfrm>
            <a:off x="241594" y="5980935"/>
            <a:ext cx="304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6. </a:t>
            </a:r>
            <a:r>
              <a:rPr lang="en-US" sz="1800" b="1" dirty="0"/>
              <a:t>Create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140186-A474-72EA-DB17-B9EBAD830DB6}"/>
              </a:ext>
            </a:extLst>
          </p:cNvPr>
          <p:cNvSpPr/>
          <p:nvPr/>
        </p:nvSpPr>
        <p:spPr>
          <a:xfrm>
            <a:off x="5055599" y="3939473"/>
            <a:ext cx="2041887" cy="327728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22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B9277-DFE3-7E41-B584-D84C63A2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059AB-3156-CE50-1CBC-78E1E0CD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58" y="249645"/>
            <a:ext cx="9692640" cy="1325562"/>
          </a:xfrm>
        </p:spPr>
        <p:txBody>
          <a:bodyPr/>
          <a:lstStyle/>
          <a:p>
            <a:r>
              <a:rPr lang="en-US" b="1" dirty="0"/>
              <a:t>Cloning from GitHub in RStudio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6038E-A7E1-5F7B-D5EF-95EB0795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BD7DD-503A-CBEB-1537-F6DCB9D4CA03}"/>
              </a:ext>
            </a:extLst>
          </p:cNvPr>
          <p:cNvSpPr txBox="1"/>
          <p:nvPr/>
        </p:nvSpPr>
        <p:spPr>
          <a:xfrm>
            <a:off x="972459" y="2521059"/>
            <a:ext cx="99820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have a new project!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I made a GitHub repo and want to link it to that.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471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8E581-760B-8916-B54D-1EC05FA1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00EBD9-5D9D-81AC-A156-1AAFA7D84A94}"/>
              </a:ext>
            </a:extLst>
          </p:cNvPr>
          <p:cNvSpPr txBox="1">
            <a:spLocks/>
          </p:cNvSpPr>
          <p:nvPr/>
        </p:nvSpPr>
        <p:spPr>
          <a:xfrm>
            <a:off x="241594" y="221381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Bierstadt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Cloning from GitHub in RStudio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AB8F3-B707-A4F6-8525-3BAA505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2" y="2388606"/>
            <a:ext cx="3107996" cy="266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5B75E-8604-CFA7-351A-6A6F6344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52" y="2401551"/>
            <a:ext cx="3660126" cy="2677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658EA-988C-BADD-245F-D36F5642FAFC}"/>
              </a:ext>
            </a:extLst>
          </p:cNvPr>
          <p:cNvSpPr txBox="1"/>
          <p:nvPr/>
        </p:nvSpPr>
        <p:spPr>
          <a:xfrm>
            <a:off x="241594" y="1644609"/>
            <a:ext cx="3406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Go to </a:t>
            </a:r>
            <a:r>
              <a:rPr lang="en-US" dirty="0"/>
              <a:t>P</a:t>
            </a:r>
            <a:r>
              <a:rPr lang="en-US" sz="1800" b="1" dirty="0"/>
              <a:t>roject -&gt; New Project 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(upper-right corner of RStudio)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5A260-A041-D3CC-9404-111B340DD808}"/>
              </a:ext>
            </a:extLst>
          </p:cNvPr>
          <p:cNvSpPr txBox="1"/>
          <p:nvPr/>
        </p:nvSpPr>
        <p:spPr>
          <a:xfrm>
            <a:off x="4157336" y="1689893"/>
            <a:ext cx="304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2. Choose </a:t>
            </a:r>
            <a:r>
              <a:rPr lang="en-US" sz="1800" b="1" dirty="0"/>
              <a:t>Version Control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2C4920-C97A-AEEF-C7BF-62DA5EE90748}"/>
              </a:ext>
            </a:extLst>
          </p:cNvPr>
          <p:cNvSpPr txBox="1"/>
          <p:nvPr/>
        </p:nvSpPr>
        <p:spPr>
          <a:xfrm>
            <a:off x="7793256" y="1718187"/>
            <a:ext cx="150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3. Select </a:t>
            </a:r>
            <a:r>
              <a:rPr lang="en-US" sz="1800" b="1" dirty="0"/>
              <a:t>Git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2F5179-4C15-749D-35EF-764E8AB4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485" y="2388606"/>
            <a:ext cx="4205498" cy="22369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C49824-A327-0C62-C149-D8114F75A5DD}"/>
              </a:ext>
            </a:extLst>
          </p:cNvPr>
          <p:cNvSpPr/>
          <p:nvPr/>
        </p:nvSpPr>
        <p:spPr>
          <a:xfrm>
            <a:off x="490888" y="2800952"/>
            <a:ext cx="1607419" cy="356134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435810-90AA-813D-E388-BC48448E5A71}"/>
              </a:ext>
            </a:extLst>
          </p:cNvPr>
          <p:cNvSpPr/>
          <p:nvPr/>
        </p:nvSpPr>
        <p:spPr>
          <a:xfrm>
            <a:off x="3940352" y="4108383"/>
            <a:ext cx="3660126" cy="517189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AB8FFD-1EF3-6E67-AFE4-5F0267711865}"/>
              </a:ext>
            </a:extLst>
          </p:cNvPr>
          <p:cNvSpPr/>
          <p:nvPr/>
        </p:nvSpPr>
        <p:spPr>
          <a:xfrm>
            <a:off x="7831485" y="2987039"/>
            <a:ext cx="2679302" cy="709061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92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0F7D-FD84-3C4E-FE3B-BBC51CDE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DC575-631B-EA6A-3E8D-A4A0A8F87111}"/>
              </a:ext>
            </a:extLst>
          </p:cNvPr>
          <p:cNvSpPr txBox="1"/>
          <p:nvPr/>
        </p:nvSpPr>
        <p:spPr>
          <a:xfrm>
            <a:off x="344104" y="4664726"/>
            <a:ext cx="2389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6. Click </a:t>
            </a:r>
            <a:r>
              <a:rPr lang="en-US" sz="1800" b="1" dirty="0"/>
              <a:t>Create Project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C101A-5A2C-8D45-CC3B-C970E1AF0095}"/>
              </a:ext>
            </a:extLst>
          </p:cNvPr>
          <p:cNvSpPr txBox="1"/>
          <p:nvPr/>
        </p:nvSpPr>
        <p:spPr>
          <a:xfrm>
            <a:off x="344104" y="1499754"/>
            <a:ext cx="24087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4. Paste the </a:t>
            </a:r>
            <a:r>
              <a:rPr lang="en-US" sz="1800" b="1" dirty="0"/>
              <a:t>URL of your GitHub repository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DD377D-C374-7AEB-1BBC-02A234ED1020}"/>
              </a:ext>
            </a:extLst>
          </p:cNvPr>
          <p:cNvSpPr txBox="1"/>
          <p:nvPr/>
        </p:nvSpPr>
        <p:spPr>
          <a:xfrm>
            <a:off x="344104" y="2967335"/>
            <a:ext cx="26686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5. Choose a </a:t>
            </a:r>
            <a:r>
              <a:rPr lang="en-US" sz="1800" b="1" dirty="0"/>
              <a:t>local directory</a:t>
            </a:r>
            <a:r>
              <a:rPr lang="en-US" sz="1800" dirty="0"/>
              <a:t> to clone the repo into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120689BE-A460-EF06-F400-7DC2EF46324F}"/>
              </a:ext>
            </a:extLst>
          </p:cNvPr>
          <p:cNvSpPr txBox="1">
            <a:spLocks/>
          </p:cNvSpPr>
          <p:nvPr/>
        </p:nvSpPr>
        <p:spPr>
          <a:xfrm>
            <a:off x="241594" y="221381"/>
            <a:ext cx="9692640" cy="1325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Bierstadt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Cloning from GitHub in RStudio </a:t>
            </a:r>
            <a:r>
              <a:rPr lang="en-US" sz="2800" b="1" dirty="0">
                <a:solidFill>
                  <a:schemeClr val="accent1"/>
                </a:solidFill>
              </a:rPr>
              <a:t>(cont.)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1114DB-D695-B85A-1F05-3AEF84AC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0" y="1961418"/>
            <a:ext cx="6569577" cy="47147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4ECA45-A4BB-71AE-B14B-8110A2C84C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548465" y="2423084"/>
            <a:ext cx="3293042" cy="8495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770367-4C53-64A4-18AB-0D3B1C4EC31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678406" y="3890665"/>
            <a:ext cx="3076474" cy="544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4D55F-8F8C-2E79-0D37-AC155E59947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538840" y="5311057"/>
            <a:ext cx="5689733" cy="1070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0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9D56-B602-8FDB-43E4-24B4BD63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4" y="869405"/>
            <a:ext cx="9692640" cy="794824"/>
          </a:xfrm>
        </p:spPr>
        <p:txBody>
          <a:bodyPr>
            <a:normAutofit/>
          </a:bodyPr>
          <a:lstStyle/>
          <a:p>
            <a:r>
              <a:rPr lang="en-US" sz="3600" b="1" i="1" dirty="0"/>
              <a:t>Ask not what you can do for version control…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D3D5-3345-264F-4B8D-C5FD0C9BBA54}"/>
              </a:ext>
            </a:extLst>
          </p:cNvPr>
          <p:cNvSpPr txBox="1"/>
          <p:nvPr/>
        </p:nvSpPr>
        <p:spPr>
          <a:xfrm>
            <a:off x="1353312" y="2121972"/>
            <a:ext cx="3596640" cy="28623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ierstadt" panose="020B0004020202020204" pitchFamily="34" charset="0"/>
              </a:rPr>
              <a:t>project_final/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</a:t>
            </a:r>
            <a:r>
              <a:rPr lang="en-US" dirty="0" err="1">
                <a:latin typeface="Bierstadt" panose="020B0004020202020204" pitchFamily="34" charset="0"/>
              </a:rPr>
              <a:t>script_final.R</a:t>
            </a:r>
            <a:endParaRPr lang="en-US" dirty="0">
              <a:latin typeface="Bierstadt" panose="020B0004020202020204" pitchFamily="34" charset="0"/>
            </a:endParaRPr>
          </a:p>
          <a:p>
            <a:r>
              <a:rPr lang="en-US" dirty="0">
                <a:latin typeface="Bierstadt" panose="020B0004020202020204" pitchFamily="34" charset="0"/>
              </a:rPr>
              <a:t>├── script_final_v2.R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script_final_v2_backup.R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data.csv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data_old.csv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results_final.xlsx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results_final_v2.xlsx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notes.txt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notes_updated.txt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93978-96D1-CFC6-1FD3-E076DDB9D42E}"/>
              </a:ext>
            </a:extLst>
          </p:cNvPr>
          <p:cNvSpPr txBox="1"/>
          <p:nvPr/>
        </p:nvSpPr>
        <p:spPr>
          <a:xfrm>
            <a:off x="1139954" y="5274671"/>
            <a:ext cx="4370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erstadt" panose="020B0004020202020204" pitchFamily="34" charset="0"/>
              </a:rPr>
              <a:t>❌ Hard to tell which file is the latest</a:t>
            </a:r>
            <a:br>
              <a:rPr lang="en-US" dirty="0">
                <a:latin typeface="Bierstadt" panose="020B0004020202020204" pitchFamily="34" charset="0"/>
              </a:rPr>
            </a:br>
            <a:r>
              <a:rPr lang="en-US" dirty="0">
                <a:latin typeface="Bierstadt" panose="020B0004020202020204" pitchFamily="34" charset="0"/>
              </a:rPr>
              <a:t>❌ No history of changes</a:t>
            </a:r>
            <a:br>
              <a:rPr lang="en-US" dirty="0">
                <a:latin typeface="Bierstadt" panose="020B0004020202020204" pitchFamily="34" charset="0"/>
              </a:rPr>
            </a:br>
            <a:r>
              <a:rPr lang="en-US" dirty="0">
                <a:latin typeface="Bierstadt" panose="020B0004020202020204" pitchFamily="34" charset="0"/>
              </a:rPr>
              <a:t>❌ Risk of overwriting important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741E8-3604-0011-B116-18E9D033D555}"/>
              </a:ext>
            </a:extLst>
          </p:cNvPr>
          <p:cNvSpPr txBox="1"/>
          <p:nvPr/>
        </p:nvSpPr>
        <p:spPr>
          <a:xfrm>
            <a:off x="6199632" y="2121972"/>
            <a:ext cx="3596640" cy="286232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ierstadt" panose="020B0004020202020204" pitchFamily="34" charset="0"/>
              </a:rPr>
              <a:t>bioinformatics-project/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data/</a:t>
            </a:r>
          </a:p>
          <a:p>
            <a:r>
              <a:rPr lang="en-US" dirty="0">
                <a:latin typeface="Bierstadt" panose="020B0004020202020204" pitchFamily="34" charset="0"/>
              </a:rPr>
              <a:t>│   └── raw_data.csv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scripts/</a:t>
            </a:r>
          </a:p>
          <a:p>
            <a:r>
              <a:rPr lang="en-US" dirty="0">
                <a:latin typeface="Bierstadt" panose="020B0004020202020204" pitchFamily="34" charset="0"/>
              </a:rPr>
              <a:t>│   └── </a:t>
            </a:r>
            <a:r>
              <a:rPr lang="en-US" dirty="0" err="1">
                <a:latin typeface="Bierstadt" panose="020B0004020202020204" pitchFamily="34" charset="0"/>
              </a:rPr>
              <a:t>analysis.R</a:t>
            </a:r>
            <a:endParaRPr lang="en-US" dirty="0">
              <a:latin typeface="Bierstadt" panose="020B0004020202020204" pitchFamily="34" charset="0"/>
            </a:endParaRPr>
          </a:p>
          <a:p>
            <a:r>
              <a:rPr lang="en-US" dirty="0">
                <a:latin typeface="Bierstadt" panose="020B0004020202020204" pitchFamily="34" charset="0"/>
              </a:rPr>
              <a:t>├── results/</a:t>
            </a:r>
          </a:p>
          <a:p>
            <a:r>
              <a:rPr lang="en-US" dirty="0">
                <a:latin typeface="Bierstadt" panose="020B0004020202020204" pitchFamily="34" charset="0"/>
              </a:rPr>
              <a:t>│   └── summary_table.csv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README.md</a:t>
            </a:r>
          </a:p>
          <a:p>
            <a:r>
              <a:rPr lang="en-US" dirty="0">
                <a:latin typeface="Bierstadt" panose="020B0004020202020204" pitchFamily="34" charset="0"/>
              </a:rPr>
              <a:t>├── .</a:t>
            </a:r>
            <a:r>
              <a:rPr lang="en-US" dirty="0" err="1">
                <a:latin typeface="Bierstadt" panose="020B0004020202020204" pitchFamily="34" charset="0"/>
              </a:rPr>
              <a:t>gitignore</a:t>
            </a:r>
            <a:endParaRPr lang="en-US" dirty="0">
              <a:latin typeface="Bierstadt" panose="020B0004020202020204" pitchFamily="34" charset="0"/>
            </a:endParaRPr>
          </a:p>
          <a:p>
            <a:r>
              <a:rPr lang="en-US" dirty="0">
                <a:latin typeface="Bierstadt" panose="020B0004020202020204" pitchFamily="34" charset="0"/>
              </a:rPr>
              <a:t>├── .</a:t>
            </a:r>
            <a:r>
              <a:rPr lang="en-US" dirty="0" err="1">
                <a:latin typeface="Bierstadt" panose="020B0004020202020204" pitchFamily="34" charset="0"/>
              </a:rPr>
              <a:t>Rproj</a:t>
            </a:r>
            <a:endParaRPr lang="en-US" dirty="0">
              <a:latin typeface="Bierstadt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0DDF5-B258-D237-10DE-3454DA4267E4}"/>
              </a:ext>
            </a:extLst>
          </p:cNvPr>
          <p:cNvSpPr txBox="1"/>
          <p:nvPr/>
        </p:nvSpPr>
        <p:spPr>
          <a:xfrm>
            <a:off x="6089904" y="5274671"/>
            <a:ext cx="4760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erstadt" panose="020B0004020202020204" pitchFamily="34" charset="0"/>
              </a:rPr>
              <a:t>✅ Clear structure</a:t>
            </a:r>
            <a:br>
              <a:rPr lang="en-US" dirty="0">
                <a:latin typeface="Bierstadt" panose="020B0004020202020204" pitchFamily="34" charset="0"/>
              </a:rPr>
            </a:br>
            <a:r>
              <a:rPr lang="en-US" dirty="0">
                <a:latin typeface="Bierstadt" panose="020B0004020202020204" pitchFamily="34" charset="0"/>
              </a:rPr>
              <a:t>✅ Version history with Git</a:t>
            </a:r>
            <a:br>
              <a:rPr lang="en-US" dirty="0">
                <a:latin typeface="Bierstadt" panose="020B0004020202020204" pitchFamily="34" charset="0"/>
              </a:rPr>
            </a:br>
            <a:r>
              <a:rPr lang="en-US" dirty="0">
                <a:latin typeface="Bierstadt" panose="020B0004020202020204" pitchFamily="34" charset="0"/>
              </a:rPr>
              <a:t>✅ Easy collaboration and reproducibility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D97017-6B0A-C4F6-1142-9A20A41B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BBF4A6-4E0E-B689-56A0-972C6F61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Cloning from GitHub in </a:t>
            </a:r>
            <a:r>
              <a:rPr lang="en-US" b="1" dirty="0" err="1"/>
              <a:t>Rstudio</a:t>
            </a:r>
            <a:r>
              <a:rPr lang="en-US" b="1" dirty="0"/>
              <a:t> </a:t>
            </a:r>
            <a:r>
              <a:rPr lang="en-US" sz="4400" b="1" dirty="0">
                <a:solidFill>
                  <a:schemeClr val="accent1"/>
                </a:solidFill>
              </a:rPr>
              <a:t>(cont.)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60272-C859-9083-C0F3-F8218145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dirty="0"/>
              <a:t>🛠️ What Happens: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RStudio clones the GitHub repo to your computer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Opens the project in a new RStudio session </a:t>
            </a:r>
            <a:r>
              <a:rPr lang="en-US" sz="2000" i="1" dirty="0"/>
              <a:t>(if option chosen)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Git pane appears </a:t>
            </a:r>
            <a:r>
              <a:rPr lang="en-US" sz="2000" dirty="0"/>
              <a:t>for version control tasks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3878-7DA6-45FA-C49A-D3867745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D545A-7C43-C76B-175D-89B4A18E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97" y="4004468"/>
            <a:ext cx="5887272" cy="25721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1965BA-EF86-2F72-4A36-7EF31FF1E111}"/>
              </a:ext>
            </a:extLst>
          </p:cNvPr>
          <p:cNvCxnSpPr>
            <a:cxnSpLocks/>
          </p:cNvCxnSpPr>
          <p:nvPr/>
        </p:nvCxnSpPr>
        <p:spPr>
          <a:xfrm>
            <a:off x="2334768" y="3763478"/>
            <a:ext cx="3536643" cy="1328286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519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027-95D4-BC59-ED6B-DD242373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4" y="57717"/>
            <a:ext cx="9692640" cy="1325562"/>
          </a:xfrm>
        </p:spPr>
        <p:txBody>
          <a:bodyPr>
            <a:normAutofit/>
          </a:bodyPr>
          <a:lstStyle/>
          <a:p>
            <a:r>
              <a:rPr lang="en-US" b="1" dirty="0"/>
              <a:t>RStudio Git Pane Overview</a:t>
            </a:r>
            <a:br>
              <a:rPr lang="en-US" b="1" dirty="0"/>
            </a:br>
            <a:r>
              <a:rPr lang="en-US" sz="2700" b="1" dirty="0">
                <a:solidFill>
                  <a:schemeClr val="accent1"/>
                </a:solidFill>
              </a:rPr>
              <a:t>A user-friendly GUI for version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7D17-3291-D87F-B169-3241052F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366" y="1502719"/>
            <a:ext cx="6554506" cy="496634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Commit</a:t>
            </a:r>
            <a:br>
              <a:rPr lang="en-US" dirty="0"/>
            </a:br>
            <a:r>
              <a:rPr lang="en-US" dirty="0"/>
              <a:t>View, select files to commit. Opens a window to stage changes, write commit messages, and finalize commits.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Diff</a:t>
            </a:r>
            <a:br>
              <a:rPr lang="en-US" dirty="0"/>
            </a:br>
            <a:r>
              <a:rPr lang="en-US" dirty="0"/>
              <a:t>See line-by-line changes in modified files. Helps you review edits before committing.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History</a:t>
            </a:r>
            <a:br>
              <a:rPr lang="en-US" dirty="0"/>
            </a:br>
            <a:r>
              <a:rPr lang="en-US" dirty="0"/>
              <a:t>View the commit history for the project.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Pull / Push Buttons</a:t>
            </a:r>
            <a:br>
              <a:rPr lang="en-US" dirty="0"/>
            </a:br>
            <a:r>
              <a:rPr lang="en-US" dirty="0"/>
              <a:t>Sync changes with the remote GitHub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4C95-E438-0C7B-AD28-9BCC8853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E43536-5D79-115F-7E5F-2C157BD1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32" y="5166370"/>
            <a:ext cx="7588546" cy="16737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F2DE4DE-FA74-9219-F9E1-8568FF4CAB1E}"/>
              </a:ext>
            </a:extLst>
          </p:cNvPr>
          <p:cNvSpPr/>
          <p:nvPr/>
        </p:nvSpPr>
        <p:spPr>
          <a:xfrm>
            <a:off x="2481632" y="5816066"/>
            <a:ext cx="4078825" cy="356134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2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9A3C-F57B-5DC9-5F03-7D45D8D6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+mn-lt"/>
              </a:rPr>
              <a:t>Handling Merge Conflicts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8EB4D5B-B9CF-E32F-143D-A61928A349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874" y="2325158"/>
            <a:ext cx="4534048" cy="38549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Merge conflicts happen when Git can’t automatically combine changes from different sources.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2000" dirty="0">
                <a:latin typeface="+mn-lt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wo people edit the same lines in a file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You edit a file locally that was also changed on GitHub </a:t>
            </a:r>
          </a:p>
        </p:txBody>
      </p:sp>
      <p:pic>
        <p:nvPicPr>
          <p:cNvPr id="9" name="Picture 8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B4571705-553A-A39A-A164-569A34FC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25" y="661484"/>
            <a:ext cx="4953852" cy="5535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F79CD-C040-CD71-063C-CD868460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A1803-754A-B15A-DE7B-221DA2B467A0}"/>
              </a:ext>
            </a:extLst>
          </p:cNvPr>
          <p:cNvSpPr txBox="1"/>
          <p:nvPr/>
        </p:nvSpPr>
        <p:spPr>
          <a:xfrm>
            <a:off x="938296" y="5024542"/>
            <a:ext cx="4534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&lt;&lt;&lt;&lt;&lt;&lt;&lt; HEAD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 local changes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=======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Incoming changes from GitHub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&gt;&gt;&gt;&gt;&gt;&gt;&gt; origin/main </a:t>
            </a:r>
          </a:p>
        </p:txBody>
      </p:sp>
    </p:spTree>
    <p:extLst>
      <p:ext uri="{BB962C8B-B14F-4D97-AF65-F5344CB8AC3E}">
        <p14:creationId xmlns:p14="http://schemas.microsoft.com/office/powerpoint/2010/main" val="2798896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81F0-0837-C84E-E691-76894B84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Handling Merge Conflicts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</a:rPr>
              <a:t>(cont</a:t>
            </a:r>
            <a:r>
              <a:rPr lang="en-US" altLang="en-US" b="1" dirty="0">
                <a:solidFill>
                  <a:schemeClr val="accent1"/>
                </a:solidFill>
                <a:latin typeface="+mn-lt"/>
              </a:rPr>
              <a:t>.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7530-35AC-8984-4FCA-142826CC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Conflict Markers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Git marks the conflicting sections in the file like this: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&lt;&lt;&lt;&lt;&lt;&lt;&lt; HEAD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 local changes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=======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Incoming changes from GitHub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&gt;&gt;&gt;&gt;&gt;&gt;&gt; origin/main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🛠️ Manual Resolution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Open the file and review both versions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Edit the file to keep the correct content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Remove the conflict markers (&lt;&lt;&lt;&lt;&lt;&lt;&lt;, =======, &gt;&gt;&gt;&gt;&gt;&gt;&gt;)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Save the file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Stage and commit the resolved file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C16E6-C31A-13BE-1F5C-6C236AC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70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6F1C-722F-324F-F1FD-590C3D63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Handling Merge Conflicts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</a:rPr>
              <a:t>(cont.)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ADE751-1E55-1CD7-EAD6-EA77B972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13744"/>
            <a:ext cx="8594725" cy="41814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E0BB5-2461-A14C-9088-B894030E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54974-C263-5C21-CB84-B43E47EBF658}"/>
              </a:ext>
            </a:extLst>
          </p:cNvPr>
          <p:cNvSpPr txBox="1"/>
          <p:nvPr/>
        </p:nvSpPr>
        <p:spPr>
          <a:xfrm>
            <a:off x="2489654" y="6172200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RStudio’s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diff viewer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can </a:t>
            </a:r>
            <a:r>
              <a:rPr lang="en-US" altLang="en-US" dirty="0">
                <a:latin typeface="+mn-lt"/>
              </a:rPr>
              <a:t>help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simplify conflict resolution.</a:t>
            </a:r>
          </a:p>
        </p:txBody>
      </p:sp>
    </p:spTree>
    <p:extLst>
      <p:ext uri="{BB962C8B-B14F-4D97-AF65-F5344CB8AC3E}">
        <p14:creationId xmlns:p14="http://schemas.microsoft.com/office/powerpoint/2010/main" val="455544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971D-9B8D-C0DA-1BC6-1E5592CF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Final</a:t>
            </a:r>
            <a:br>
              <a:rPr lang="en-US" b="1" dirty="0"/>
            </a:br>
            <a:r>
              <a:rPr lang="en-US" b="1" dirty="0"/>
              <a:t>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6B16-9E63-8263-EEE1-127952016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DB3F4-60FB-0F11-A79C-C90A8454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4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413B3D-EB4C-17DE-9358-DCBFD38A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303697"/>
            <a:ext cx="9692640" cy="1325562"/>
          </a:xfrm>
        </p:spPr>
        <p:txBody>
          <a:bodyPr>
            <a:normAutofit/>
          </a:bodyPr>
          <a:lstStyle/>
          <a:p>
            <a:r>
              <a:rPr lang="en-US" b="1" dirty="0"/>
              <a:t>A Reasonable Project Structure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12F1A-7939-2D26-9FA8-50A05D21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828799"/>
            <a:ext cx="859536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📁 Common Folder Structure: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data/ -- </a:t>
            </a:r>
            <a:r>
              <a:rPr lang="en-US" dirty="0"/>
              <a:t>Raw and processed datasets.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scripts/ -- </a:t>
            </a:r>
            <a:r>
              <a:rPr lang="en-US" dirty="0"/>
              <a:t>R scripts or notebooks for data processing; analysis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results/ -- </a:t>
            </a:r>
            <a:r>
              <a:rPr lang="en-US" dirty="0"/>
              <a:t>Output files: plots, tables, and intermediate results.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docs/ -- </a:t>
            </a:r>
            <a:r>
              <a:rPr lang="en-US" dirty="0"/>
              <a:t>Project documentation, reports, and README files.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i="1" dirty="0"/>
              <a:t>Best Practices:</a:t>
            </a:r>
          </a:p>
          <a:p>
            <a:r>
              <a:rPr lang="en-US" dirty="0"/>
              <a:t>    Use consistent naming conventions</a:t>
            </a:r>
          </a:p>
          <a:p>
            <a:r>
              <a:rPr lang="en-US" dirty="0"/>
              <a:t>    Avoid storing large files in Git</a:t>
            </a:r>
          </a:p>
          <a:p>
            <a:r>
              <a:rPr lang="en-US" dirty="0"/>
              <a:t>    Include a README.md to explain the project 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A6277-BBD9-67B5-3148-3517BE78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6582D-1AC8-E1D2-DA94-13C782DF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402"/>
          <a:stretch/>
        </p:blipFill>
        <p:spPr>
          <a:xfrm>
            <a:off x="8737600" y="1629259"/>
            <a:ext cx="3230154" cy="45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BC35-D462-18DA-1497-3A126CA3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203200"/>
            <a:ext cx="9692640" cy="1325562"/>
          </a:xfrm>
        </p:spPr>
        <p:txBody>
          <a:bodyPr/>
          <a:lstStyle/>
          <a:p>
            <a:r>
              <a:rPr lang="en-US" b="1" dirty="0"/>
              <a:t> Using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usethis</a:t>
            </a:r>
            <a:r>
              <a:rPr lang="en-US" b="1" dirty="0"/>
              <a:t> for Git Setup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FC8DF9F-FC3B-DE34-B459-884AEC280D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2099" y="1701715"/>
            <a:ext cx="9420642" cy="467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spcCol="91440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🔧 </a:t>
            </a:r>
            <a:r>
              <a:rPr lang="en-US" altLang="en-US" sz="2000" b="1" dirty="0"/>
              <a:t>Initialize Git in Your Project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usethis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use_git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Sets up a local Git repository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Adds .</a:t>
            </a:r>
            <a:r>
              <a:rPr lang="en-US" altLang="en-US" sz="2000" dirty="0" err="1"/>
              <a:t>gitignore</a:t>
            </a:r>
            <a:r>
              <a:rPr lang="en-US" altLang="en-US" sz="2000" dirty="0"/>
              <a:t> and stages initial files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☁️ </a:t>
            </a:r>
            <a:r>
              <a:rPr lang="en-US" altLang="en-US" sz="2000" b="1" dirty="0"/>
              <a:t>Connect to GitHub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usethis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use_github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Creates a GitHub repo and pushes your local project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🛠️ </a:t>
            </a:r>
            <a:r>
              <a:rPr lang="en-US" altLang="en-US" sz="2000" b="1" dirty="0"/>
              <a:t>Optional Helpers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use_readme_rmd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Adds a README in R Markdown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use_git_config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/>
              <a:t>Set your Git username and email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7CE2-C28B-BF17-9D4B-C413779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63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8536B-E2BE-41B1-066A-C9C66581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00" y="614516"/>
            <a:ext cx="9739957" cy="8078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Common Pitfalls </a:t>
            </a:r>
            <a:r>
              <a:rPr lang="en-US" b="1" dirty="0">
                <a:solidFill>
                  <a:schemeClr val="accent1"/>
                </a:solidFill>
              </a:rPr>
              <a:t>and how to avoid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76A9B-4E36-E177-36E7-0E8F5ED8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7B96132F-CCA6-A1EA-D6AF-AEE1182C3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580052"/>
              </p:ext>
            </p:extLst>
          </p:nvPr>
        </p:nvGraphicFramePr>
        <p:xfrm>
          <a:off x="1160270" y="1684868"/>
          <a:ext cx="9159387" cy="455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340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21FA-97B6-F664-F65A-AB5C0CD1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02006"/>
            <a:ext cx="9692640" cy="1325562"/>
          </a:xfrm>
        </p:spPr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Burn It All Down Strategy 🔥🧯🐦‍🔥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0C4CD-B31C-90E9-7C28-942720B0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17BAF7-82EC-6B19-D343-C9245FE947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8155" y="1427568"/>
            <a:ext cx="10146357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history is too messy to untangle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 conflicts are overwhelming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repo is out of sync with GitHub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🧹 Steps to “Burn It Down” (Safely):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any important local changes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the local project folder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Re-clone the repository from GitHub:  </a:t>
            </a:r>
          </a:p>
          <a:p>
            <a:pPr marL="27432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git clone https://github.com/your-username/your-repo.git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Reopen the project in RStudio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BDB56-DAD6-6837-566C-9DAEAE06A22B}"/>
              </a:ext>
            </a:extLst>
          </p:cNvPr>
          <p:cNvSpPr txBox="1"/>
          <p:nvPr/>
        </p:nvSpPr>
        <p:spPr>
          <a:xfrm>
            <a:off x="1865086" y="6429250"/>
            <a:ext cx="893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strategy is a last resort—but it’s often faster than debugging a broken Git state.</a:t>
            </a:r>
          </a:p>
        </p:txBody>
      </p:sp>
    </p:spTree>
    <p:extLst>
      <p:ext uri="{BB962C8B-B14F-4D97-AF65-F5344CB8AC3E}">
        <p14:creationId xmlns:p14="http://schemas.microsoft.com/office/powerpoint/2010/main" val="38439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B28F-A58E-7231-8939-831A4149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and </a:t>
            </a:r>
            <a:r>
              <a:rPr lang="en-US" b="1" dirty="0" err="1"/>
              <a:t>Github</a:t>
            </a:r>
            <a:br>
              <a:rPr lang="en-US" b="1" dirty="0"/>
            </a:b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Is R the same as </a:t>
            </a:r>
            <a:r>
              <a:rPr lang="en-US" sz="2800" b="1" i="1" dirty="0" err="1">
                <a:solidFill>
                  <a:schemeClr val="accent6">
                    <a:lumMod val="75000"/>
                  </a:schemeClr>
                </a:solidFill>
              </a:rPr>
              <a:t>Rstudio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 descr="A comparison of a comparison between a git and a git hub&#10;&#10;AI-generated content may be incorrect.">
            <a:extLst>
              <a:ext uri="{FF2B5EF4-FFF2-40B4-BE49-F238E27FC236}">
                <a16:creationId xmlns:a16="http://schemas.microsoft.com/office/drawing/2014/main" id="{3B949B21-C182-EDB3-5D4B-BE9F585CC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8444" y="1828800"/>
            <a:ext cx="6381962" cy="435133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32729B-E1E4-D732-1843-E15FA9D4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47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EEE2-FB92-E7BE-8CE9-30D9449E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91428" cy="1325562"/>
          </a:xfrm>
        </p:spPr>
        <p:txBody>
          <a:bodyPr>
            <a:normAutofit/>
          </a:bodyPr>
          <a:lstStyle/>
          <a:p>
            <a:r>
              <a:rPr lang="en-US" b="1" dirty="0"/>
              <a:t>Summing it up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E46AB5E-BDC3-E06D-3810-96F28DACDB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1872" y="2005739"/>
            <a:ext cx="6091428" cy="4174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Git + RStudio = Reproducible, Collaborative Science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Track changes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 your code, data, and documentation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Collaborate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effectively with lab members and the wider research community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Ensure reproducibility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by versioning every step of your analysis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Integrate seamlessly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with RStudio for a smooth workflow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Share your work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via GitHub for transparency and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15A0C-7DF3-2CB3-2B5E-275AE03B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9" name="Picture 8" descr="Magnifying glass showing decling performance">
            <a:extLst>
              <a:ext uri="{FF2B5EF4-FFF2-40B4-BE49-F238E27FC236}">
                <a16:creationId xmlns:a16="http://schemas.microsoft.com/office/drawing/2014/main" id="{1027FE21-821A-6603-0137-6B8BE0CB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16" r="47980" b="-1"/>
          <a:stretch>
            <a:fillRect/>
          </a:stretch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15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0717-6D9C-2C88-74F8-0A794FC3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3F4E-6432-83A0-0CBD-4833B794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📘 </a:t>
            </a:r>
            <a:r>
              <a:rPr lang="en-US" b="1" dirty="0"/>
              <a:t>Happy Git with R</a:t>
            </a:r>
            <a:br>
              <a:rPr lang="en-US" dirty="0"/>
            </a:br>
            <a:r>
              <a:rPr lang="en-US" dirty="0"/>
              <a:t>A friendly, R-focused guide to using Git and GitHub</a:t>
            </a:r>
            <a:br>
              <a:rPr lang="en-US" dirty="0"/>
            </a:br>
            <a:r>
              <a:rPr lang="en-US" dirty="0">
                <a:hlinkClick r:id="rId2"/>
              </a:rPr>
              <a:t>https://happygitwithr.com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📙 </a:t>
            </a:r>
            <a:r>
              <a:rPr lang="en-US" b="1" dirty="0"/>
              <a:t>Pro Git Book</a:t>
            </a:r>
            <a:br>
              <a:rPr lang="en-US" dirty="0"/>
            </a:br>
            <a:r>
              <a:rPr lang="en-US" dirty="0"/>
              <a:t>Comprehensive and free book on Git fundamentals</a:t>
            </a:r>
            <a:br>
              <a:rPr lang="en-US" dirty="0"/>
            </a:br>
            <a:r>
              <a:rPr lang="en-US" dirty="0">
                <a:hlinkClick r:id="rId3"/>
              </a:rPr>
              <a:t>https://git-scm.com/book/en/v2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📄 </a:t>
            </a:r>
            <a:r>
              <a:rPr lang="en-US" b="1" dirty="0"/>
              <a:t>GitHub Docs</a:t>
            </a:r>
            <a:br>
              <a:rPr lang="en-US" dirty="0"/>
            </a:br>
            <a:r>
              <a:rPr lang="en-US" dirty="0"/>
              <a:t>Official documentation for GitHub features and workflows</a:t>
            </a:r>
            <a:br>
              <a:rPr lang="en-US" dirty="0"/>
            </a:br>
            <a:r>
              <a:rPr lang="en-US" dirty="0">
                <a:hlinkClick r:id="rId4"/>
              </a:rPr>
              <a:t>https://docs.github.com/en/get-started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7602-1738-77F3-F874-82060799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2DD9D-7196-6648-CD0A-FB611C56780F}"/>
              </a:ext>
            </a:extLst>
          </p:cNvPr>
          <p:cNvSpPr txBox="1"/>
          <p:nvPr/>
        </p:nvSpPr>
        <p:spPr>
          <a:xfrm>
            <a:off x="8088690" y="1988531"/>
            <a:ext cx="2486346" cy="40318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3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Also just use git all the time and you will learn very quickly OK</a:t>
            </a:r>
          </a:p>
          <a:p>
            <a:pPr algn="ctr"/>
            <a:r>
              <a:rPr 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And ask ChatGPT every time you have an error </a:t>
            </a:r>
          </a:p>
          <a:p>
            <a:pPr algn="ctr"/>
            <a:r>
              <a:rPr 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it will fix it</a:t>
            </a:r>
          </a:p>
          <a:p>
            <a:pPr algn="ctr"/>
            <a:r>
              <a:rPr lang="en-US" sz="1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maybe</a:t>
            </a:r>
          </a:p>
        </p:txBody>
      </p:sp>
    </p:spTree>
    <p:extLst>
      <p:ext uri="{BB962C8B-B14F-4D97-AF65-F5344CB8AC3E}">
        <p14:creationId xmlns:p14="http://schemas.microsoft.com/office/powerpoint/2010/main" val="207700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91B3-A751-B04D-E190-1823BE37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 – from Jessica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B329-A300-7FF2-7809-4A5C71FF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How to install Git on any OS</a:t>
            </a:r>
            <a:endParaRPr lang="en-US" b="1" dirty="0">
              <a:hlinkClick r:id="rId2"/>
            </a:endParaRPr>
          </a:p>
          <a:p>
            <a:pPr>
              <a:buNone/>
            </a:pPr>
            <a:r>
              <a:rPr lang="en-US" dirty="0">
                <a:hlinkClick r:id="rId2"/>
              </a:rPr>
              <a:t>https://github.com/git-guides/install-git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Set up Git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https://docs.github.com/en/get-started/git-basics/set-up-git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DA0B8-6470-ECE5-E0FB-665E95B3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65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60325E-F506-6CDF-F15D-A078E248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02" y="3182420"/>
            <a:ext cx="5132771" cy="1284838"/>
          </a:xfrm>
        </p:spPr>
        <p:txBody>
          <a:bodyPr/>
          <a:lstStyle/>
          <a:p>
            <a:pPr algn="ctr"/>
            <a:r>
              <a:rPr lang="en-US" dirty="0"/>
              <a:t>Q&amp;A 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EF090-B12D-B4F3-87EC-0BCE8A79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10" name="Picture 9" descr="A person in a red coat&#10;&#10;AI-generated content may be incorrect.">
            <a:extLst>
              <a:ext uri="{FF2B5EF4-FFF2-40B4-BE49-F238E27FC236}">
                <a16:creationId xmlns:a16="http://schemas.microsoft.com/office/drawing/2014/main" id="{529D6140-DEDD-15A3-279A-D1CF0D91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39"/>
          <a:stretch>
            <a:fillRect/>
          </a:stretch>
        </p:blipFill>
        <p:spPr>
          <a:xfrm>
            <a:off x="3655195" y="227017"/>
            <a:ext cx="2867024" cy="28018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Picture 11" descr="A screenshot of a chat&#10;&#10;AI-generated content may be incorrect.">
            <a:extLst>
              <a:ext uri="{FF2B5EF4-FFF2-40B4-BE49-F238E27FC236}">
                <a16:creationId xmlns:a16="http://schemas.microsoft.com/office/drawing/2014/main" id="{445A84B8-49EC-FD9E-7668-694B5C23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99" y="227017"/>
            <a:ext cx="4449941" cy="2801815"/>
          </a:xfrm>
          <a:prstGeom prst="rect">
            <a:avLst/>
          </a:prstGeom>
        </p:spPr>
      </p:pic>
      <p:pic>
        <p:nvPicPr>
          <p:cNvPr id="14" name="Picture 13" descr="A cartoon of people talking to a computer&#10;&#10;AI-generated content may be incorrect.">
            <a:extLst>
              <a:ext uri="{FF2B5EF4-FFF2-40B4-BE49-F238E27FC236}">
                <a16:creationId xmlns:a16="http://schemas.microsoft.com/office/drawing/2014/main" id="{A210B662-C211-7850-7D45-7D2893480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99" y="124557"/>
            <a:ext cx="3089416" cy="4468202"/>
          </a:xfrm>
          <a:prstGeom prst="rect">
            <a:avLst/>
          </a:prstGeom>
        </p:spPr>
      </p:pic>
      <p:pic>
        <p:nvPicPr>
          <p:cNvPr id="16" name="Picture 15" descr="A person holding his hand to his face&#10;&#10;AI-generated content may be incorrect.">
            <a:extLst>
              <a:ext uri="{FF2B5EF4-FFF2-40B4-BE49-F238E27FC236}">
                <a16:creationId xmlns:a16="http://schemas.microsoft.com/office/drawing/2014/main" id="{C063B165-0775-2A66-290D-265B58B9B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573" y="3560767"/>
            <a:ext cx="3695427" cy="2278091"/>
          </a:xfrm>
          <a:prstGeom prst="rect">
            <a:avLst/>
          </a:prstGeom>
        </p:spPr>
      </p:pic>
      <p:pic>
        <p:nvPicPr>
          <p:cNvPr id="18" name="Picture 17" descr="A person in a garment pointing his finger&#10;&#10;AI-generated content may be incorrect.">
            <a:extLst>
              <a:ext uri="{FF2B5EF4-FFF2-40B4-BE49-F238E27FC236}">
                <a16:creationId xmlns:a16="http://schemas.microsoft.com/office/drawing/2014/main" id="{0D0D97FC-9556-BF48-0993-25244E4AD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457" y="4800600"/>
            <a:ext cx="2240049" cy="193284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0" name="Picture 19" descr="A collage of a person holding a sign&#10;&#10;AI-generated content may be incorrect.">
            <a:extLst>
              <a:ext uri="{FF2B5EF4-FFF2-40B4-BE49-F238E27FC236}">
                <a16:creationId xmlns:a16="http://schemas.microsoft.com/office/drawing/2014/main" id="{FBA1B4E3-BFF1-B668-C595-F3026E2F6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050" y="4800600"/>
            <a:ext cx="3013341" cy="19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2F18-FD6E-12D1-8D7E-662B929E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b="1" dirty="0"/>
              <a:t>: </a:t>
            </a:r>
            <a:br>
              <a:rPr lang="en-US" b="1" dirty="0"/>
            </a:br>
            <a:r>
              <a:rPr lang="en-US" b="1" dirty="0"/>
              <a:t>A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E8D4-E350-E85E-6975-7EA020B1A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103388"/>
            <a:ext cx="8595360" cy="3076749"/>
          </a:xfrm>
        </p:spPr>
        <p:txBody>
          <a:bodyPr>
            <a:normAutofit/>
          </a:bodyPr>
          <a:lstStyle/>
          <a:p>
            <a:r>
              <a:rPr lang="en-US" sz="2000" dirty="0"/>
              <a:t>Tracks changes in files over time via snapshots (“commits”)</a:t>
            </a:r>
          </a:p>
          <a:p>
            <a:r>
              <a:rPr lang="en-US" sz="2000" dirty="0"/>
              <a:t>Allows you to: </a:t>
            </a:r>
          </a:p>
          <a:p>
            <a:pPr lvl="1"/>
            <a:r>
              <a:rPr lang="en-US" sz="2000" dirty="0"/>
              <a:t>Revert to previous versions</a:t>
            </a:r>
          </a:p>
          <a:p>
            <a:pPr lvl="1"/>
            <a:r>
              <a:rPr lang="en-US" sz="2000" dirty="0"/>
              <a:t>Work on different features in parallel</a:t>
            </a:r>
          </a:p>
          <a:p>
            <a:pPr lvl="1"/>
            <a:r>
              <a:rPr lang="en-US" sz="2000" dirty="0"/>
              <a:t>Collaborate w/o overwriting someone’s work</a:t>
            </a:r>
          </a:p>
          <a:p>
            <a:r>
              <a:rPr lang="en-US" sz="2000" dirty="0"/>
              <a:t>Used </a:t>
            </a:r>
            <a:r>
              <a:rPr lang="en-US" sz="2000" b="1" dirty="0"/>
              <a:t>widely</a:t>
            </a:r>
            <a:r>
              <a:rPr lang="en-US" sz="2000" dirty="0"/>
              <a:t> in software development and data science</a:t>
            </a:r>
            <a:endParaRPr lang="en-US" sz="2000" dirty="0">
              <a:hlinkClick r:id="rId3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3A0CDF-B7AF-C548-2824-59ADC101554A}"/>
              </a:ext>
            </a:extLst>
          </p:cNvPr>
          <p:cNvGrpSpPr/>
          <p:nvPr/>
        </p:nvGrpSpPr>
        <p:grpSpPr>
          <a:xfrm>
            <a:off x="1708404" y="1850977"/>
            <a:ext cx="8148828" cy="1027494"/>
            <a:chOff x="1414272" y="1716865"/>
            <a:chExt cx="8148828" cy="10274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D3FB3E-D24C-57AD-6115-00941725E611}"/>
                </a:ext>
              </a:extLst>
            </p:cNvPr>
            <p:cNvSpPr/>
            <p:nvPr/>
          </p:nvSpPr>
          <p:spPr>
            <a:xfrm>
              <a:off x="1414272" y="1716865"/>
              <a:ext cx="7790688" cy="10274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EFA81F-1BC8-0D05-9AD3-57741615846D}"/>
                </a:ext>
              </a:extLst>
            </p:cNvPr>
            <p:cNvGrpSpPr/>
            <p:nvPr/>
          </p:nvGrpSpPr>
          <p:grpSpPr>
            <a:xfrm>
              <a:off x="1556004" y="1861280"/>
              <a:ext cx="8007096" cy="738664"/>
              <a:chOff x="1556004" y="5369972"/>
              <a:chExt cx="8007096" cy="73866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F623C-75CD-91E6-864B-15E4DC485B6F}"/>
                  </a:ext>
                </a:extLst>
              </p:cNvPr>
              <p:cNvSpPr txBox="1"/>
              <p:nvPr/>
            </p:nvSpPr>
            <p:spPr>
              <a:xfrm>
                <a:off x="1556004" y="5369972"/>
                <a:ext cx="80070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Bierstadt" panose="020B0004020202020204" pitchFamily="34" charset="0"/>
                  </a:rPr>
                  <a:t>[Init] ---&gt; [Commit 1] ---&gt; [Commit 2] ---&gt; [Commit 3] ---&gt; [Commit 4]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61D7CA-D07F-BBEE-71B2-F10C1C0A8F01}"/>
                  </a:ext>
                </a:extLst>
              </p:cNvPr>
              <p:cNvSpPr txBox="1"/>
              <p:nvPr/>
            </p:nvSpPr>
            <p:spPr>
              <a:xfrm>
                <a:off x="1556004" y="5739304"/>
                <a:ext cx="78806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Start         Added script      Cleaned code    Added plot         Finalized report</a:t>
                </a:r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39733E3-5EE0-3BFB-0A69-088F9EE1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4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65F6-9B8D-4F48-051D-BEE2CE92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US" b="1" dirty="0"/>
              <a:t>: </a:t>
            </a:r>
            <a:br>
              <a:rPr lang="en-US" b="1" dirty="0"/>
            </a:br>
            <a:r>
              <a:rPr lang="en-US" b="1" dirty="0"/>
              <a:t>A Platform for Sharing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F549-E290-4FEE-2138-49257BF8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768945" cy="4351337"/>
          </a:xfrm>
        </p:spPr>
        <p:txBody>
          <a:bodyPr/>
          <a:lstStyle/>
          <a:p>
            <a:r>
              <a:rPr lang="en-US" sz="2800" b="1" dirty="0"/>
              <a:t>Web-based platform</a:t>
            </a:r>
            <a:r>
              <a:rPr lang="en-US" sz="2800" dirty="0"/>
              <a:t> for hosting Git repositories</a:t>
            </a:r>
          </a:p>
          <a:p>
            <a:r>
              <a:rPr lang="en-US" sz="2400" dirty="0"/>
              <a:t>Enables: </a:t>
            </a:r>
          </a:p>
          <a:p>
            <a:pPr lvl="1"/>
            <a:r>
              <a:rPr lang="en-US" sz="2000" b="1" dirty="0"/>
              <a:t>Remote backup</a:t>
            </a:r>
            <a:r>
              <a:rPr lang="en-US" sz="2000" dirty="0"/>
              <a:t> of projects</a:t>
            </a:r>
          </a:p>
          <a:p>
            <a:pPr lvl="1"/>
            <a:r>
              <a:rPr lang="en-US" sz="2000" b="1" dirty="0"/>
              <a:t>Collaboration</a:t>
            </a:r>
            <a:r>
              <a:rPr lang="en-US" sz="2000" dirty="0"/>
              <a:t> - pull requests, issues</a:t>
            </a:r>
          </a:p>
          <a:p>
            <a:pPr lvl="1"/>
            <a:r>
              <a:rPr lang="en-US" sz="2000" b="1" dirty="0"/>
              <a:t>Sharing</a:t>
            </a:r>
            <a:r>
              <a:rPr lang="en-US" sz="2000" dirty="0"/>
              <a:t> code &amp; docs publicly or privately</a:t>
            </a:r>
          </a:p>
          <a:p>
            <a:r>
              <a:rPr lang="en-US" sz="2400" dirty="0"/>
              <a:t>Commonly used in research to: </a:t>
            </a:r>
          </a:p>
          <a:p>
            <a:pPr lvl="1"/>
            <a:r>
              <a:rPr lang="en-US" sz="2000" b="1" dirty="0"/>
              <a:t>Share</a:t>
            </a:r>
            <a:r>
              <a:rPr lang="en-US" sz="2000" dirty="0"/>
              <a:t> analysis pipelines</a:t>
            </a:r>
          </a:p>
          <a:p>
            <a:pPr lvl="1"/>
            <a:r>
              <a:rPr lang="en-US" sz="2000" b="1" dirty="0"/>
              <a:t>Publish</a:t>
            </a:r>
            <a:r>
              <a:rPr lang="en-US" sz="2000" dirty="0"/>
              <a:t> reproducible code</a:t>
            </a:r>
          </a:p>
          <a:p>
            <a:pPr lvl="1"/>
            <a:r>
              <a:rPr lang="en-US" sz="2000" b="1" dirty="0"/>
              <a:t>Track</a:t>
            </a:r>
            <a:r>
              <a:rPr lang="en-US" sz="2000" dirty="0"/>
              <a:t> contributions in teams</a:t>
            </a:r>
          </a:p>
          <a:p>
            <a:endParaRPr lang="en-US" b="1" dirty="0">
              <a:hlinkClick r:id="rId3"/>
            </a:endParaRPr>
          </a:p>
          <a:p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BFF5E3E-76A0-65FF-3625-55A7152C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24" y="2063496"/>
            <a:ext cx="2731008" cy="27310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EF8F5D-3261-E71A-51D7-2B870960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4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85AE4-8E64-7B59-2818-55EFD6D5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78" y="146113"/>
            <a:ext cx="6426717" cy="2006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46968-AD9A-320C-7131-B710350F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0" y="2193179"/>
            <a:ext cx="5387032" cy="4599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26257-5512-7AE4-82BB-42A6E8BA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507" y="2193179"/>
            <a:ext cx="6076875" cy="459916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0CA25C-D525-BF69-5357-04CF9450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6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3245</Words>
  <Application>Microsoft Office PowerPoint</Application>
  <PresentationFormat>Widescreen</PresentationFormat>
  <Paragraphs>533</Paragraphs>
  <Slides>63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Aptos</vt:lpstr>
      <vt:lpstr>Arial</vt:lpstr>
      <vt:lpstr>Bahnschrift SemiBold</vt:lpstr>
      <vt:lpstr>Bierstadt</vt:lpstr>
      <vt:lpstr>Courier New</vt:lpstr>
      <vt:lpstr>Simplified Arabic Fixed</vt:lpstr>
      <vt:lpstr>Wingdings 2</vt:lpstr>
      <vt:lpstr>View</vt:lpstr>
      <vt:lpstr>How to become a GIT EXPERT</vt:lpstr>
      <vt:lpstr>So you want to  become a…</vt:lpstr>
      <vt:lpstr>By way of INTRODUCTION</vt:lpstr>
      <vt:lpstr>TOY EXAMPLE</vt:lpstr>
      <vt:lpstr>Ask not what you can do for version control…</vt:lpstr>
      <vt:lpstr>Git and Github Is R the same as Rstudio?</vt:lpstr>
      <vt:lpstr>Understanding Git:  A Version Control System</vt:lpstr>
      <vt:lpstr>GitHub:  A Platform for Sharing and Collaboration</vt:lpstr>
      <vt:lpstr>PowerPoint Presentation</vt:lpstr>
      <vt:lpstr>RStudio:  Your IDE for R and Git Integration</vt:lpstr>
      <vt:lpstr>The Integration Workflow</vt:lpstr>
      <vt:lpstr>Setting up your ENVIRONMENT</vt:lpstr>
      <vt:lpstr>Step 1: Install Git</vt:lpstr>
      <vt:lpstr>Step 2: Install R and RStudio</vt:lpstr>
      <vt:lpstr>Step 3: Set Up Your GitHub Account</vt:lpstr>
      <vt:lpstr>Step 4: Set Your Identity in Git</vt:lpstr>
      <vt:lpstr>Step 5: Authenticate Securely with GitHub</vt:lpstr>
      <vt:lpstr>Step 5 cont.</vt:lpstr>
      <vt:lpstr>Git  BASICS</vt:lpstr>
      <vt:lpstr>PowerPoint Presentation</vt:lpstr>
      <vt:lpstr>Key Git Terms to Know</vt:lpstr>
      <vt:lpstr>Step 4: Start a Git-Tracked Project Locally</vt:lpstr>
      <vt:lpstr>Step 5: Save Your Work with Commits</vt:lpstr>
      <vt:lpstr>Check What’s Happening in Your Git Repo</vt:lpstr>
      <vt:lpstr>Keep Your Repo Clean with .gitignore</vt:lpstr>
      <vt:lpstr>Fix Mistakes Without Fear Your changes can (almost) always be reversed!</vt:lpstr>
      <vt:lpstr>Work on Features Without Breaking Your Main Code</vt:lpstr>
      <vt:lpstr>Copy a Project from GitHub to Your Computer</vt:lpstr>
      <vt:lpstr>GitHub INTEGRATION</vt:lpstr>
      <vt:lpstr>Creating a GitHub Repo via Web GUI</vt:lpstr>
      <vt:lpstr>Creating a GitHub Repo via Web GUI (steps)</vt:lpstr>
      <vt:lpstr>Connecting  a Local Repo to GitHub</vt:lpstr>
      <vt:lpstr>Pushing and Pulling to keep local + remote repos in sync</vt:lpstr>
      <vt:lpstr>Forking and Pull Requests (PRs) The key to open-source collaboration</vt:lpstr>
      <vt:lpstr>PowerPoint Presentation</vt:lpstr>
      <vt:lpstr>Forking and Pull Requests (PRs) The key to open-source collaboration (cont.)</vt:lpstr>
      <vt:lpstr>PowerPoint Presentation</vt:lpstr>
      <vt:lpstr>PowerPoint Presentation</vt:lpstr>
      <vt:lpstr>Collaborating on GitHub 🤝</vt:lpstr>
      <vt:lpstr>Issue example – animalcules</vt:lpstr>
      <vt:lpstr>Rstudio INTEGRATION</vt:lpstr>
      <vt:lpstr>Enabling Git in RStudio</vt:lpstr>
      <vt:lpstr>PowerPoint Presentation</vt:lpstr>
      <vt:lpstr>Creating a New Project with Git in RStudio</vt:lpstr>
      <vt:lpstr>Creating a New Project with Git in RStudio</vt:lpstr>
      <vt:lpstr>Creating a New Project with Git in RStudio</vt:lpstr>
      <vt:lpstr>Cloning from GitHub in RStudio</vt:lpstr>
      <vt:lpstr>PowerPoint Presentation</vt:lpstr>
      <vt:lpstr>PowerPoint Presentation</vt:lpstr>
      <vt:lpstr>Cloning from GitHub in Rstudio (cont.)</vt:lpstr>
      <vt:lpstr>RStudio Git Pane Overview A user-friendly GUI for version control</vt:lpstr>
      <vt:lpstr>Handling Merge Conflicts</vt:lpstr>
      <vt:lpstr>Handling Merge Conflicts (cont.)</vt:lpstr>
      <vt:lpstr>Handling Merge Conflicts (cont.)</vt:lpstr>
      <vt:lpstr>Some Final TIPS</vt:lpstr>
      <vt:lpstr>A Reasonable Project Structure</vt:lpstr>
      <vt:lpstr> Using usethis for Git Setup</vt:lpstr>
      <vt:lpstr>Common Pitfalls and how to avoid them</vt:lpstr>
      <vt:lpstr>Burn It All Down Strategy 🔥🧯🐦‍🔥</vt:lpstr>
      <vt:lpstr>Summing it up</vt:lpstr>
      <vt:lpstr>RESOURCES</vt:lpstr>
      <vt:lpstr>RESOURCES – from Jessica</vt:lpstr>
      <vt:lpstr>Q&amp;A 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Aubrey Odom</dc:creator>
  <cp:lastModifiedBy>Odom, Aubrey</cp:lastModifiedBy>
  <cp:revision>14</cp:revision>
  <dcterms:created xsi:type="dcterms:W3CDTF">2025-06-04T00:58:00Z</dcterms:created>
  <dcterms:modified xsi:type="dcterms:W3CDTF">2025-06-05T16:40:41Z</dcterms:modified>
</cp:coreProperties>
</file>